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Robo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B7B8DDE-E5A5-4418-95BC-66AC16652AB5}">
  <a:tblStyle styleId="{DB7B8DDE-E5A5-4418-95BC-66AC16652AB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regular.fntdata"/><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terpriseirregulars.com/138763/seven-things-you-need-to-know-about-iiot-in-manufacturing/" TargetMode="External"/><Relationship Id="rId3" Type="http://schemas.openxmlformats.org/officeDocument/2006/relationships/hyperlink" Target="https://www.biz4intellia.com/industrial-iot/"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39a4731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39a4731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https://github.com/lf-edge/ekuiper/blob/master/docs/en_US/edgex/edgex_rule_engine_tutorial.md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3638876d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3638876d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179baa4e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e179baa4e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39a47319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39a47319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179baa4e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179baa4e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179baa4e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e179baa4e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179baa4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179baa4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179baa4e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179baa4e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https://app.swaggerhub.com/apis-docs/EdgeXFoundry1/core-data/2.0.0#/default/get_event_all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e179baa4e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e179baa4e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179baa4e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e179baa4e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e3638876d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e3638876d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https://docs.edgexfoundry.org/2.0/</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179baa4e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e179baa4e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179baa4e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e179baa4e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179baa4e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e179baa4e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e179baa4e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e179baa4e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e179baa4eb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e179baa4e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https://app.swaggerhub.com/apis-docs/EdgeXFoundry1/core-metadata/2.0.0</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3638876d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3638876d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3638876d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e3638876d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e3638876d6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e3638876d6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e39a47319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e39a47319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39a47319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e39a47319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e3638876d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e3638876d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179baa4e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e179baa4e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e38e9ae4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e38e9ae4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e39a47319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e39a47319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e39a47319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e39a47319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39a47319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39a47319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2e117eee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e2e117eee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e2e117ee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e2e117ee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https://enterpriseirregulars.com/138763/seven-things-you-need-to-know-about-iiot-in-manufacturing/</a:t>
            </a:r>
            <a:endParaRPr/>
          </a:p>
          <a:p>
            <a:pPr indent="0" lvl="0" marL="0" rtl="0" algn="l">
              <a:spcBef>
                <a:spcPts val="0"/>
              </a:spcBef>
              <a:spcAft>
                <a:spcPts val="0"/>
              </a:spcAft>
              <a:buClr>
                <a:schemeClr val="dk1"/>
              </a:buClr>
              <a:buSzPts val="1100"/>
              <a:buFont typeface="Arial"/>
              <a:buNone/>
            </a:pPr>
            <a:r>
              <a:rPr lang="en" u="sng">
                <a:solidFill>
                  <a:srgbClr val="0097A7"/>
                </a:solidFill>
                <a:hlinkClick r:id="rId3">
                  <a:extLst>
                    <a:ext uri="{A12FA001-AC4F-418D-AE19-62706E023703}">
                      <ahyp:hlinkClr val="tx"/>
                    </a:ext>
                  </a:extLst>
                </a:hlinkClick>
              </a:rPr>
              <a:t>https://www.biz4intellia.com/industrial-iot/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https://www.iotworldtoday.com/2017/09/20/top-20-industrial-iot-applications/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e2e117eee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e2e117eee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e2e117eee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e2e117eee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https://docs.edgexfoundry.org/1.3/examples/LinuxTutorial/EdgeX-Foundry-tutorial-ver1.1.pdf</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e2e117eee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e2e117eee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e3638876d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e3638876d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e3638876d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e3638876d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e3638876d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e3638876d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e3638876d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e3638876d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e3638876d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e3638876d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e3638876d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e3638876d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6.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redis.io/" TargetMode="External"/><Relationship Id="rId4" Type="http://schemas.openxmlformats.org/officeDocument/2006/relationships/hyperlink" Target="https://docs.edgexfoundry.org/2.0/general/Definitions/#edge-analytics" TargetMode="External"/><Relationship Id="rId5"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ocs.edgexfoundry.org/2.0/general/Definitions/#device" TargetMode="Externa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docs.edgexfoundry.org/2.0/general/Definitions/#actuate" TargetMode="Externa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9.png"/><Relationship Id="rId4" Type="http://schemas.openxmlformats.org/officeDocument/2006/relationships/image" Target="../media/image44.png"/><Relationship Id="rId5"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2.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3.png"/><Relationship Id="rId4" Type="http://schemas.openxmlformats.org/officeDocument/2006/relationships/image" Target="../media/image48.png"/><Relationship Id="rId5"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docs.edgexfoundry.org/2.0/microservices/application/Triggers/" TargetMode="External"/><Relationship Id="rId4" Type="http://schemas.openxmlformats.org/officeDocument/2006/relationships/image" Target="../media/image49.png"/><Relationship Id="rId5" Type="http://schemas.openxmlformats.org/officeDocument/2006/relationships/image" Target="../media/image45.png"/><Relationship Id="rId6"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www.emqx.io/products/kuiper" TargetMode="Externa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EdgeX analysis</a:t>
            </a:r>
            <a:endParaRPr/>
          </a:p>
        </p:txBody>
      </p:sp>
      <p:sp>
        <p:nvSpPr>
          <p:cNvPr id="55" name="Google Shape;55;p13"/>
          <p:cNvSpPr txBox="1"/>
          <p:nvPr>
            <p:ph idx="1" type="subTitle"/>
          </p:nvPr>
        </p:nvSpPr>
        <p:spPr>
          <a:xfrm>
            <a:off x="7056650" y="4262000"/>
            <a:ext cx="1976100" cy="4482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SzPts val="935"/>
              <a:buNone/>
            </a:pPr>
            <a:r>
              <a:rPr lang="en" sz="980"/>
              <a:t>Khemendra kumar</a:t>
            </a:r>
            <a:endParaRPr sz="980"/>
          </a:p>
          <a:p>
            <a:pPr indent="0" lvl="0" marL="0" rtl="0" algn="l">
              <a:lnSpc>
                <a:spcPct val="80000"/>
              </a:lnSpc>
              <a:spcBef>
                <a:spcPts val="0"/>
              </a:spcBef>
              <a:spcAft>
                <a:spcPts val="0"/>
              </a:spcAft>
              <a:buSzPts val="935"/>
              <a:buNone/>
            </a:pPr>
            <a:r>
              <a:rPr lang="en" sz="980"/>
              <a:t>Version: v1.0</a:t>
            </a:r>
            <a:endParaRPr sz="98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idx="1" type="subTitle"/>
          </p:nvPr>
        </p:nvSpPr>
        <p:spPr>
          <a:xfrm>
            <a:off x="311700" y="167125"/>
            <a:ext cx="8520600" cy="511800"/>
          </a:xfrm>
          <a:prstGeom prst="rect">
            <a:avLst/>
          </a:prstGeom>
        </p:spPr>
        <p:txBody>
          <a:bodyPr anchorCtr="0" anchor="t" bIns="91425" lIns="91425" spcFirstLastPara="1" rIns="91425" wrap="square" tIns="91425">
            <a:normAutofit/>
          </a:bodyPr>
          <a:lstStyle/>
          <a:p>
            <a:pPr indent="0" lvl="0" marL="0" marR="0" rtl="0" algn="l">
              <a:lnSpc>
                <a:spcPct val="90000"/>
              </a:lnSpc>
              <a:spcBef>
                <a:spcPts val="0"/>
              </a:spcBef>
              <a:spcAft>
                <a:spcPts val="0"/>
              </a:spcAft>
              <a:buNone/>
            </a:pPr>
            <a:r>
              <a:rPr lang="en" sz="2100"/>
              <a:t>Rules engine rule config</a:t>
            </a:r>
            <a:endParaRPr sz="2100"/>
          </a:p>
        </p:txBody>
      </p:sp>
      <p:pic>
        <p:nvPicPr>
          <p:cNvPr id="124" name="Google Shape;124;p22"/>
          <p:cNvPicPr preferRelativeResize="0"/>
          <p:nvPr/>
        </p:nvPicPr>
        <p:blipFill>
          <a:blip r:embed="rId3">
            <a:alphaModFix/>
          </a:blip>
          <a:stretch>
            <a:fillRect/>
          </a:stretch>
        </p:blipFill>
        <p:spPr>
          <a:xfrm>
            <a:off x="4539350" y="270198"/>
            <a:ext cx="4604652" cy="1834674"/>
          </a:xfrm>
          <a:prstGeom prst="rect">
            <a:avLst/>
          </a:prstGeom>
          <a:noFill/>
          <a:ln>
            <a:noFill/>
          </a:ln>
        </p:spPr>
      </p:pic>
      <p:sp>
        <p:nvSpPr>
          <p:cNvPr id="125" name="Google Shape;125;p22"/>
          <p:cNvSpPr txBox="1"/>
          <p:nvPr/>
        </p:nvSpPr>
        <p:spPr>
          <a:xfrm>
            <a:off x="220975" y="781500"/>
            <a:ext cx="2753100" cy="275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4292E"/>
                </a:solidFill>
                <a:highlight>
                  <a:srgbClr val="FFFFFF"/>
                </a:highlight>
              </a:rPr>
              <a:t>Following three steps are required for using eKuiper.</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Create a stream, where you specify the data source.</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Write a rule.</a:t>
            </a:r>
            <a:endParaRPr sz="1200">
              <a:solidFill>
                <a:srgbClr val="24292E"/>
              </a:solidFill>
              <a:highlight>
                <a:srgbClr val="FFFFFF"/>
              </a:highlight>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Write a SQL for data analysis</a:t>
            </a:r>
            <a:endParaRPr sz="1200">
              <a:solidFill>
                <a:srgbClr val="24292E"/>
              </a:solidFill>
              <a:highlight>
                <a:srgbClr val="FFFFFF"/>
              </a:highlight>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Specify a sink target for saving analysis result</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Deploy and run rule.</a:t>
            </a:r>
            <a:endParaRPr sz="1200">
              <a:solidFill>
                <a:srgbClr val="24292E"/>
              </a:solidFill>
              <a:highlight>
                <a:srgbClr val="FFFFFF"/>
              </a:highlight>
            </a:endParaRPr>
          </a:p>
          <a:p>
            <a:pPr indent="0" lvl="0" marL="0" rtl="0" algn="l">
              <a:spcBef>
                <a:spcPts val="1200"/>
              </a:spcBef>
              <a:spcAft>
                <a:spcPts val="0"/>
              </a:spcAft>
              <a:buNone/>
            </a:pPr>
            <a:r>
              <a:t/>
            </a:r>
            <a:endParaRPr sz="900">
              <a:solidFill>
                <a:schemeClr val="dk1"/>
              </a:solidFill>
              <a:highlight>
                <a:srgbClr val="FFFFFF"/>
              </a:highlight>
              <a:latin typeface="Roboto"/>
              <a:ea typeface="Roboto"/>
              <a:cs typeface="Roboto"/>
              <a:sym typeface="Roboto"/>
            </a:endParaRPr>
          </a:p>
        </p:txBody>
      </p:sp>
      <p:pic>
        <p:nvPicPr>
          <p:cNvPr id="126" name="Google Shape;126;p22"/>
          <p:cNvPicPr preferRelativeResize="0"/>
          <p:nvPr/>
        </p:nvPicPr>
        <p:blipFill>
          <a:blip r:embed="rId4">
            <a:alphaModFix/>
          </a:blip>
          <a:stretch>
            <a:fillRect/>
          </a:stretch>
        </p:blipFill>
        <p:spPr>
          <a:xfrm>
            <a:off x="3972575" y="2104875"/>
            <a:ext cx="5024345" cy="1055650"/>
          </a:xfrm>
          <a:prstGeom prst="rect">
            <a:avLst/>
          </a:prstGeom>
          <a:noFill/>
          <a:ln>
            <a:noFill/>
          </a:ln>
        </p:spPr>
      </p:pic>
      <p:sp>
        <p:nvSpPr>
          <p:cNvPr id="127" name="Google Shape;127;p22"/>
          <p:cNvSpPr txBox="1"/>
          <p:nvPr/>
        </p:nvSpPr>
        <p:spPr>
          <a:xfrm>
            <a:off x="3534275" y="1700900"/>
            <a:ext cx="111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Set source</a:t>
            </a:r>
            <a:endParaRPr/>
          </a:p>
        </p:txBody>
      </p:sp>
      <p:pic>
        <p:nvPicPr>
          <p:cNvPr id="128" name="Google Shape;128;p22"/>
          <p:cNvPicPr preferRelativeResize="0"/>
          <p:nvPr/>
        </p:nvPicPr>
        <p:blipFill>
          <a:blip r:embed="rId5">
            <a:alphaModFix/>
          </a:blip>
          <a:stretch>
            <a:fillRect/>
          </a:stretch>
        </p:blipFill>
        <p:spPr>
          <a:xfrm>
            <a:off x="5745550" y="3051150"/>
            <a:ext cx="2127126" cy="2159576"/>
          </a:xfrm>
          <a:prstGeom prst="rect">
            <a:avLst/>
          </a:prstGeom>
          <a:noFill/>
          <a:ln>
            <a:noFill/>
          </a:ln>
        </p:spPr>
      </p:pic>
      <p:sp>
        <p:nvSpPr>
          <p:cNvPr id="129" name="Google Shape;129;p22"/>
          <p:cNvSpPr txBox="1"/>
          <p:nvPr/>
        </p:nvSpPr>
        <p:spPr>
          <a:xfrm>
            <a:off x="3960275" y="3373350"/>
            <a:ext cx="170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Apply rule and take action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idx="1" type="subTitle"/>
          </p:nvPr>
        </p:nvSpPr>
        <p:spPr>
          <a:xfrm>
            <a:off x="311700" y="90925"/>
            <a:ext cx="8520600" cy="580200"/>
          </a:xfrm>
          <a:prstGeom prst="rect">
            <a:avLst/>
          </a:prstGeom>
        </p:spPr>
        <p:txBody>
          <a:bodyPr anchorCtr="0" anchor="t" bIns="91425" lIns="91425" spcFirstLastPara="1" rIns="91425" wrap="square" tIns="91425">
            <a:normAutofit/>
          </a:bodyPr>
          <a:lstStyle/>
          <a:p>
            <a:pPr indent="0" lvl="0" marL="0" marR="0" rtl="0" algn="l">
              <a:lnSpc>
                <a:spcPct val="90000"/>
              </a:lnSpc>
              <a:spcBef>
                <a:spcPts val="0"/>
              </a:spcBef>
              <a:spcAft>
                <a:spcPts val="0"/>
              </a:spcAft>
              <a:buNone/>
            </a:pPr>
            <a:r>
              <a:rPr lang="en" sz="2100"/>
              <a:t>EdgeX distributed deployment</a:t>
            </a:r>
            <a:endParaRPr sz="2100"/>
          </a:p>
        </p:txBody>
      </p:sp>
      <p:pic>
        <p:nvPicPr>
          <p:cNvPr id="135" name="Google Shape;135;p23"/>
          <p:cNvPicPr preferRelativeResize="0"/>
          <p:nvPr/>
        </p:nvPicPr>
        <p:blipFill>
          <a:blip r:embed="rId3">
            <a:alphaModFix/>
          </a:blip>
          <a:stretch>
            <a:fillRect/>
          </a:stretch>
        </p:blipFill>
        <p:spPr>
          <a:xfrm>
            <a:off x="1210375" y="1906925"/>
            <a:ext cx="5496076" cy="3010675"/>
          </a:xfrm>
          <a:prstGeom prst="rect">
            <a:avLst/>
          </a:prstGeom>
          <a:noFill/>
          <a:ln>
            <a:noFill/>
          </a:ln>
        </p:spPr>
      </p:pic>
      <p:sp>
        <p:nvSpPr>
          <p:cNvPr id="136" name="Google Shape;136;p23"/>
          <p:cNvSpPr txBox="1"/>
          <p:nvPr/>
        </p:nvSpPr>
        <p:spPr>
          <a:xfrm>
            <a:off x="142100" y="623725"/>
            <a:ext cx="8377800" cy="111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chemeClr val="dk1"/>
                </a:solidFill>
                <a:highlight>
                  <a:srgbClr val="FFFFFF"/>
                </a:highlight>
              </a:rPr>
              <a:t>Its loosely-coupled architecture enables distribution across nodes to enable tiered edge computing. </a:t>
            </a:r>
            <a:endParaRPr sz="1100">
              <a:solidFill>
                <a:schemeClr val="dk1"/>
              </a:solidFill>
              <a:highlight>
                <a:srgbClr val="FFFFFF"/>
              </a:highlight>
            </a:endParaRPr>
          </a:p>
          <a:p>
            <a:pPr indent="0" lvl="0" marL="0" rtl="0" algn="l">
              <a:lnSpc>
                <a:spcPct val="150000"/>
              </a:lnSpc>
              <a:spcBef>
                <a:spcPts val="0"/>
              </a:spcBef>
              <a:spcAft>
                <a:spcPts val="0"/>
              </a:spcAft>
              <a:buNone/>
            </a:pPr>
            <a:r>
              <a:rPr lang="en" sz="1100">
                <a:solidFill>
                  <a:schemeClr val="dk1"/>
                </a:solidFill>
                <a:highlight>
                  <a:srgbClr val="FFFFFF"/>
                </a:highlight>
              </a:rPr>
              <a:t>For example, thing communicating services could run on a programmable logic controller (PLC), a gateway, or be embedded in smarter sensors while other EdgeX services are deployed on networked servers or even in the cloud. The scope of a deployment could therefore include embedded sensors, controllers, edge gateways, servers and cloud systems.</a:t>
            </a: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240700" y="208375"/>
            <a:ext cx="8520600" cy="572700"/>
          </a:xfrm>
          <a:prstGeom prst="rect">
            <a:avLst/>
          </a:prstGeom>
        </p:spPr>
        <p:txBody>
          <a:bodyPr anchorCtr="0" anchor="t" bIns="91425" lIns="91425" spcFirstLastPara="1" rIns="91425" wrap="square" tIns="91425">
            <a:normAutofit/>
          </a:bodyPr>
          <a:lstStyle/>
          <a:p>
            <a:pPr indent="0" lvl="0" marL="0" marR="0" rtl="0" algn="l">
              <a:lnSpc>
                <a:spcPct val="90000"/>
              </a:lnSpc>
              <a:spcBef>
                <a:spcPts val="0"/>
              </a:spcBef>
              <a:spcAft>
                <a:spcPts val="0"/>
              </a:spcAft>
              <a:buNone/>
            </a:pPr>
            <a:r>
              <a:rPr lang="en" sz="2100">
                <a:solidFill>
                  <a:schemeClr val="dk2"/>
                </a:solidFill>
              </a:rPr>
              <a:t>Service registry - consul</a:t>
            </a:r>
            <a:endParaRPr sz="2100">
              <a:solidFill>
                <a:schemeClr val="dk2"/>
              </a:solidFill>
            </a:endParaRPr>
          </a:p>
        </p:txBody>
      </p:sp>
      <p:sp>
        <p:nvSpPr>
          <p:cNvPr id="142" name="Google Shape;142;p24"/>
          <p:cNvSpPr txBox="1"/>
          <p:nvPr>
            <p:ph idx="1" type="body"/>
          </p:nvPr>
        </p:nvSpPr>
        <p:spPr>
          <a:xfrm>
            <a:off x="311700" y="845950"/>
            <a:ext cx="3894900" cy="3416400"/>
          </a:xfrm>
          <a:prstGeom prst="rect">
            <a:avLst/>
          </a:prstGeom>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None/>
            </a:pPr>
            <a:r>
              <a:rPr lang="en" sz="1200">
                <a:solidFill>
                  <a:schemeClr val="dk1"/>
                </a:solidFill>
                <a:highlight>
                  <a:srgbClr val="FFFFFF"/>
                </a:highlight>
              </a:rPr>
              <a:t>Consul is used for service registry:</a:t>
            </a:r>
            <a:endParaRPr sz="1200">
              <a:solidFill>
                <a:schemeClr val="dk1"/>
              </a:solidFill>
              <a:highlight>
                <a:srgbClr val="FFFFFF"/>
              </a:highlight>
            </a:endParaRPr>
          </a:p>
          <a:p>
            <a:pPr indent="-304800" lvl="0" marL="457200" rtl="0" algn="l">
              <a:lnSpc>
                <a:spcPct val="150000"/>
              </a:lnSpc>
              <a:spcBef>
                <a:spcPts val="1200"/>
              </a:spcBef>
              <a:spcAft>
                <a:spcPts val="0"/>
              </a:spcAft>
              <a:buClr>
                <a:schemeClr val="dk1"/>
              </a:buClr>
              <a:buSzPts val="1200"/>
              <a:buChar char="❖"/>
            </a:pPr>
            <a:r>
              <a:rPr lang="en" sz="1200">
                <a:solidFill>
                  <a:schemeClr val="dk1"/>
                </a:solidFill>
                <a:highlight>
                  <a:srgbClr val="FFFFFF"/>
                </a:highlight>
              </a:rPr>
              <a:t>To enable micro services to find and to communicate with each other. </a:t>
            </a:r>
            <a:endParaRPr sz="1200">
              <a:solidFill>
                <a:schemeClr val="dk1"/>
              </a:solidFill>
              <a:highlight>
                <a:srgbClr val="FFFFFF"/>
              </a:highlight>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highlight>
                  <a:srgbClr val="FFFFFF"/>
                </a:highlight>
              </a:rPr>
              <a:t>When micro service starts up, it registers itself with the registry, and the registry continues checking its availability periodically via a specified </a:t>
            </a:r>
            <a:r>
              <a:rPr b="1" lang="en" sz="1200">
                <a:solidFill>
                  <a:schemeClr val="dk1"/>
                </a:solidFill>
                <a:highlight>
                  <a:srgbClr val="FFFFFF"/>
                </a:highlight>
              </a:rPr>
              <a:t>health check endpoint</a:t>
            </a:r>
            <a:r>
              <a:rPr lang="en" sz="1200">
                <a:solidFill>
                  <a:schemeClr val="dk1"/>
                </a:solidFill>
                <a:highlight>
                  <a:srgbClr val="FFFFFF"/>
                </a:highlight>
              </a:rPr>
              <a:t>. </a:t>
            </a:r>
            <a:endParaRPr sz="1200">
              <a:solidFill>
                <a:schemeClr val="dk1"/>
              </a:solidFill>
              <a:highlight>
                <a:srgbClr val="FFFFFF"/>
              </a:highlight>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highlight>
                  <a:srgbClr val="FFFFFF"/>
                </a:highlight>
              </a:rPr>
              <a:t>When one micro service needs to connect to another one, it connects to the registry to retrieve the available host name and port number of the target micro service and then invokes the target micro service. </a:t>
            </a:r>
            <a:endParaRPr/>
          </a:p>
        </p:txBody>
      </p:sp>
      <p:pic>
        <p:nvPicPr>
          <p:cNvPr id="143" name="Google Shape;143;p24"/>
          <p:cNvPicPr preferRelativeResize="0"/>
          <p:nvPr/>
        </p:nvPicPr>
        <p:blipFill>
          <a:blip r:embed="rId3">
            <a:alphaModFix/>
          </a:blip>
          <a:stretch>
            <a:fillRect/>
          </a:stretch>
        </p:blipFill>
        <p:spPr>
          <a:xfrm>
            <a:off x="4359000" y="1170125"/>
            <a:ext cx="4632601" cy="276804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224925" y="17388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020"/>
              <a:t>Overview of EdgeX services</a:t>
            </a:r>
            <a:endParaRPr sz="302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nvSpPr>
        <p:spPr>
          <a:xfrm>
            <a:off x="220975" y="134625"/>
            <a:ext cx="3013500" cy="475500"/>
          </a:xfrm>
          <a:prstGeom prst="rect">
            <a:avLst/>
          </a:prstGeom>
          <a:noFill/>
          <a:ln>
            <a:noFill/>
          </a:ln>
        </p:spPr>
        <p:txBody>
          <a:bodyPr anchorCtr="0" anchor="ctr" bIns="91425" lIns="91425" spcFirstLastPara="1" rIns="91425" wrap="square" tIns="91425">
            <a:spAutoFit/>
          </a:bodyPr>
          <a:lstStyle/>
          <a:p>
            <a:pPr indent="0" lvl="0" marL="0" marR="0" rtl="0" algn="l">
              <a:lnSpc>
                <a:spcPct val="90000"/>
              </a:lnSpc>
              <a:spcBef>
                <a:spcPts val="0"/>
              </a:spcBef>
              <a:spcAft>
                <a:spcPts val="0"/>
              </a:spcAft>
              <a:buNone/>
            </a:pPr>
            <a:r>
              <a:rPr lang="en" sz="2100">
                <a:solidFill>
                  <a:schemeClr val="dk2"/>
                </a:solidFill>
              </a:rPr>
              <a:t>Core Data service</a:t>
            </a:r>
            <a:endParaRPr sz="2100">
              <a:solidFill>
                <a:schemeClr val="dk2"/>
              </a:solidFill>
            </a:endParaRPr>
          </a:p>
        </p:txBody>
      </p:sp>
      <p:sp>
        <p:nvSpPr>
          <p:cNvPr id="154" name="Google Shape;154;p26"/>
          <p:cNvSpPr txBox="1"/>
          <p:nvPr/>
        </p:nvSpPr>
        <p:spPr>
          <a:xfrm>
            <a:off x="299875" y="710500"/>
            <a:ext cx="2666400" cy="38187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Char char="❖"/>
            </a:pPr>
            <a:r>
              <a:rPr lang="en" sz="1200">
                <a:solidFill>
                  <a:schemeClr val="dk1"/>
                </a:solidFill>
                <a:highlight>
                  <a:srgbClr val="FFFFFF"/>
                </a:highlight>
              </a:rPr>
              <a:t>Device services call on the core data service to store the sensor data until the data gets moved "north" and then exported to Enterprise and cloud systems.</a:t>
            </a:r>
            <a:endParaRPr sz="1200">
              <a:solidFill>
                <a:schemeClr val="dk1"/>
              </a:solidFill>
              <a:highlight>
                <a:srgbClr val="FFFFFF"/>
              </a:highlight>
            </a:endParaRPr>
          </a:p>
          <a:p>
            <a:pPr indent="-304800" lvl="0" marL="457200" rtl="0" algn="l">
              <a:lnSpc>
                <a:spcPct val="115000"/>
              </a:lnSpc>
              <a:spcBef>
                <a:spcPts val="0"/>
              </a:spcBef>
              <a:spcAft>
                <a:spcPts val="0"/>
              </a:spcAft>
              <a:buSzPts val="1200"/>
              <a:buChar char="❖"/>
            </a:pPr>
            <a:r>
              <a:rPr lang="en" sz="1200">
                <a:solidFill>
                  <a:schemeClr val="dk1"/>
                </a:solidFill>
                <a:highlight>
                  <a:srgbClr val="FFFFFF"/>
                </a:highlight>
              </a:rPr>
              <a:t> </a:t>
            </a:r>
            <a:r>
              <a:rPr lang="en" sz="1200">
                <a:solidFill>
                  <a:schemeClr val="hlink"/>
                </a:solidFill>
                <a:highlight>
                  <a:srgbClr val="FFFFFF"/>
                </a:highlight>
                <a:uFill>
                  <a:noFill/>
                </a:uFill>
                <a:hlinkClick r:id="rId3"/>
              </a:rPr>
              <a:t>Redis</a:t>
            </a:r>
            <a:r>
              <a:rPr lang="en" sz="1200">
                <a:solidFill>
                  <a:schemeClr val="dk1"/>
                </a:solidFill>
                <a:highlight>
                  <a:srgbClr val="FFFFFF"/>
                </a:highlight>
              </a:rPr>
              <a:t> is used by default, but a database abstraction layer allows for other databases to be used.</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Core data has a REST API for moving data into and out of the local storage.</a:t>
            </a:r>
            <a:endParaRPr sz="1200">
              <a:solidFill>
                <a:schemeClr val="dk1"/>
              </a:solidFill>
              <a:highlight>
                <a:srgbClr val="FFFFFF"/>
              </a:highlight>
            </a:endParaRPr>
          </a:p>
          <a:p>
            <a:pPr indent="-311150" lvl="0" marL="457200" rtl="0" algn="l">
              <a:lnSpc>
                <a:spcPct val="115000"/>
              </a:lnSpc>
              <a:spcBef>
                <a:spcPts val="0"/>
              </a:spcBef>
              <a:spcAft>
                <a:spcPts val="0"/>
              </a:spcAft>
              <a:buSzPts val="1300"/>
              <a:buChar char="❖"/>
            </a:pPr>
            <a:r>
              <a:rPr lang="en" sz="1200">
                <a:solidFill>
                  <a:schemeClr val="dk1"/>
                </a:solidFill>
                <a:highlight>
                  <a:srgbClr val="FFFFFF"/>
                </a:highlight>
              </a:rPr>
              <a:t>Core data moves data to the application service (and </a:t>
            </a:r>
            <a:r>
              <a:rPr lang="en" sz="1200">
                <a:solidFill>
                  <a:schemeClr val="hlink"/>
                </a:solidFill>
                <a:highlight>
                  <a:srgbClr val="FFFFFF"/>
                </a:highlight>
                <a:uFill>
                  <a:noFill/>
                </a:uFill>
                <a:hlinkClick r:id="rId4"/>
              </a:rPr>
              <a:t>edge analytcs</a:t>
            </a:r>
            <a:r>
              <a:rPr lang="en" sz="1200">
                <a:solidFill>
                  <a:schemeClr val="dk1"/>
                </a:solidFill>
                <a:highlight>
                  <a:srgbClr val="FFFFFF"/>
                </a:highlight>
              </a:rPr>
              <a:t>) via </a:t>
            </a:r>
            <a:r>
              <a:rPr b="1" lang="en" sz="1300">
                <a:solidFill>
                  <a:schemeClr val="dk1"/>
                </a:solidFill>
                <a:highlight>
                  <a:srgbClr val="FFFFFF"/>
                </a:highlight>
              </a:rPr>
              <a:t>ZeroMQ </a:t>
            </a:r>
            <a:r>
              <a:rPr lang="en" sz="1300">
                <a:solidFill>
                  <a:schemeClr val="dk1"/>
                </a:solidFill>
                <a:highlight>
                  <a:srgbClr val="FFFFFF"/>
                </a:highlight>
              </a:rPr>
              <a:t>by default</a:t>
            </a:r>
            <a:endParaRPr sz="1300">
              <a:solidFill>
                <a:schemeClr val="dk1"/>
              </a:solidFill>
              <a:highlight>
                <a:srgbClr val="FFFFFF"/>
              </a:highlight>
            </a:endParaRPr>
          </a:p>
        </p:txBody>
      </p:sp>
      <p:pic>
        <p:nvPicPr>
          <p:cNvPr id="155" name="Google Shape;155;p26"/>
          <p:cNvPicPr preferRelativeResize="0"/>
          <p:nvPr/>
        </p:nvPicPr>
        <p:blipFill>
          <a:blip r:embed="rId5">
            <a:alphaModFix/>
          </a:blip>
          <a:stretch>
            <a:fillRect/>
          </a:stretch>
        </p:blipFill>
        <p:spPr>
          <a:xfrm>
            <a:off x="3118675" y="762525"/>
            <a:ext cx="5872924" cy="369737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nvSpPr>
        <p:spPr>
          <a:xfrm>
            <a:off x="200000" y="700"/>
            <a:ext cx="7020900" cy="475500"/>
          </a:xfrm>
          <a:prstGeom prst="rect">
            <a:avLst/>
          </a:prstGeom>
          <a:noFill/>
          <a:ln>
            <a:noFill/>
          </a:ln>
        </p:spPr>
        <p:txBody>
          <a:bodyPr anchorCtr="0" anchor="ctr" bIns="91425" lIns="91425" spcFirstLastPara="1" rIns="91425" wrap="square" tIns="91425">
            <a:spAutoFit/>
          </a:bodyPr>
          <a:lstStyle/>
          <a:p>
            <a:pPr indent="0" lvl="0" marL="0" marR="0" rtl="0" algn="l">
              <a:lnSpc>
                <a:spcPct val="90000"/>
              </a:lnSpc>
              <a:spcBef>
                <a:spcPts val="0"/>
              </a:spcBef>
              <a:spcAft>
                <a:spcPts val="0"/>
              </a:spcAft>
              <a:buNone/>
            </a:pPr>
            <a:r>
              <a:rPr lang="en" sz="2100">
                <a:solidFill>
                  <a:schemeClr val="dk2"/>
                </a:solidFill>
              </a:rPr>
              <a:t>Event and readings data model</a:t>
            </a:r>
            <a:endParaRPr sz="2100">
              <a:solidFill>
                <a:schemeClr val="dk2"/>
              </a:solidFill>
            </a:endParaRPr>
          </a:p>
        </p:txBody>
      </p:sp>
      <p:pic>
        <p:nvPicPr>
          <p:cNvPr id="161" name="Google Shape;161;p27"/>
          <p:cNvPicPr preferRelativeResize="0"/>
          <p:nvPr/>
        </p:nvPicPr>
        <p:blipFill>
          <a:blip r:embed="rId3">
            <a:alphaModFix/>
          </a:blip>
          <a:stretch>
            <a:fillRect/>
          </a:stretch>
        </p:blipFill>
        <p:spPr>
          <a:xfrm>
            <a:off x="3805024" y="421175"/>
            <a:ext cx="5434324" cy="4497174"/>
          </a:xfrm>
          <a:prstGeom prst="rect">
            <a:avLst/>
          </a:prstGeom>
          <a:noFill/>
          <a:ln>
            <a:noFill/>
          </a:ln>
        </p:spPr>
      </p:pic>
      <p:pic>
        <p:nvPicPr>
          <p:cNvPr id="162" name="Google Shape;162;p27"/>
          <p:cNvPicPr preferRelativeResize="0"/>
          <p:nvPr/>
        </p:nvPicPr>
        <p:blipFill>
          <a:blip r:embed="rId4">
            <a:alphaModFix/>
          </a:blip>
          <a:stretch>
            <a:fillRect/>
          </a:stretch>
        </p:blipFill>
        <p:spPr>
          <a:xfrm>
            <a:off x="-36775" y="3419575"/>
            <a:ext cx="4112699" cy="1352725"/>
          </a:xfrm>
          <a:prstGeom prst="rect">
            <a:avLst/>
          </a:prstGeom>
          <a:noFill/>
          <a:ln>
            <a:noFill/>
          </a:ln>
        </p:spPr>
      </p:pic>
      <p:sp>
        <p:nvSpPr>
          <p:cNvPr id="163" name="Google Shape;163;p27"/>
          <p:cNvSpPr txBox="1"/>
          <p:nvPr/>
        </p:nvSpPr>
        <p:spPr>
          <a:xfrm>
            <a:off x="276200" y="592175"/>
            <a:ext cx="3423900" cy="2685900"/>
          </a:xfrm>
          <a:prstGeom prst="rect">
            <a:avLst/>
          </a:prstGeom>
          <a:noFill/>
          <a:ln>
            <a:noFill/>
          </a:ln>
        </p:spPr>
        <p:txBody>
          <a:bodyPr anchorCtr="0" anchor="t" bIns="91425" lIns="91425" spcFirstLastPara="1" rIns="91425" wrap="square" tIns="91425">
            <a:spAutoFit/>
          </a:bodyPr>
          <a:lstStyle/>
          <a:p>
            <a:pPr indent="-311150" lvl="0" marL="342900" rtl="0" algn="l">
              <a:lnSpc>
                <a:spcPct val="115000"/>
              </a:lnSpc>
              <a:spcBef>
                <a:spcPts val="0"/>
              </a:spcBef>
              <a:spcAft>
                <a:spcPts val="0"/>
              </a:spcAft>
              <a:buClr>
                <a:schemeClr val="dk1"/>
              </a:buClr>
              <a:buSzPts val="1300"/>
              <a:buFont typeface="Roboto"/>
              <a:buChar char="❖"/>
            </a:pPr>
            <a:r>
              <a:rPr lang="en" sz="1300">
                <a:solidFill>
                  <a:schemeClr val="dk1"/>
                </a:solidFill>
                <a:highlight>
                  <a:srgbClr val="FFFFFF"/>
                </a:highlight>
                <a:latin typeface="Roboto"/>
                <a:ea typeface="Roboto"/>
                <a:cs typeface="Roboto"/>
                <a:sym typeface="Roboto"/>
              </a:rPr>
              <a:t>Data collected from sensors is marshalled into EdgeX event and reading objects (delivered as JSON objects in service REST calls to core data). </a:t>
            </a:r>
            <a:endParaRPr sz="1300">
              <a:solidFill>
                <a:schemeClr val="dk1"/>
              </a:solidFill>
              <a:highlight>
                <a:srgbClr val="FFFFFF"/>
              </a:highlight>
              <a:latin typeface="Roboto"/>
              <a:ea typeface="Roboto"/>
              <a:cs typeface="Roboto"/>
              <a:sym typeface="Roboto"/>
            </a:endParaRPr>
          </a:p>
          <a:p>
            <a:pPr indent="-311150" lvl="0" marL="342900" rtl="0" algn="l">
              <a:lnSpc>
                <a:spcPct val="115000"/>
              </a:lnSpc>
              <a:spcBef>
                <a:spcPts val="0"/>
              </a:spcBef>
              <a:spcAft>
                <a:spcPts val="0"/>
              </a:spcAft>
              <a:buClr>
                <a:schemeClr val="dk1"/>
              </a:buClr>
              <a:buSzPts val="1300"/>
              <a:buFont typeface="Roboto"/>
              <a:buChar char="❖"/>
            </a:pPr>
            <a:r>
              <a:rPr lang="en" sz="1300">
                <a:solidFill>
                  <a:schemeClr val="dk1"/>
                </a:solidFill>
                <a:highlight>
                  <a:srgbClr val="FFFFFF"/>
                </a:highlight>
                <a:latin typeface="Roboto"/>
                <a:ea typeface="Roboto"/>
                <a:cs typeface="Roboto"/>
                <a:sym typeface="Roboto"/>
              </a:rPr>
              <a:t>An event represents a collection of one or more sensor readings.</a:t>
            </a:r>
            <a:endParaRPr sz="1300">
              <a:solidFill>
                <a:schemeClr val="dk1"/>
              </a:solidFill>
              <a:highlight>
                <a:srgbClr val="FFFFFF"/>
              </a:highlight>
              <a:latin typeface="Roboto"/>
              <a:ea typeface="Roboto"/>
              <a:cs typeface="Roboto"/>
              <a:sym typeface="Roboto"/>
            </a:endParaRPr>
          </a:p>
          <a:p>
            <a:pPr indent="-311150" lvl="0" marL="342900" rtl="0" algn="l">
              <a:lnSpc>
                <a:spcPct val="115000"/>
              </a:lnSpc>
              <a:spcBef>
                <a:spcPts val="0"/>
              </a:spcBef>
              <a:spcAft>
                <a:spcPts val="0"/>
              </a:spcAft>
              <a:buClr>
                <a:schemeClr val="dk1"/>
              </a:buClr>
              <a:buSzPts val="1300"/>
              <a:buFont typeface="Roboto"/>
              <a:buChar char="❖"/>
            </a:pPr>
            <a:r>
              <a:rPr lang="en" sz="1300">
                <a:solidFill>
                  <a:schemeClr val="dk1"/>
                </a:solidFill>
                <a:highlight>
                  <a:srgbClr val="FFFFFF"/>
                </a:highlight>
                <a:latin typeface="Roboto"/>
                <a:ea typeface="Roboto"/>
                <a:cs typeface="Roboto"/>
                <a:sym typeface="Roboto"/>
              </a:rPr>
              <a:t> Some sensors or devices are only providing a single value – a single reading - at a time. Other sensors spew multiple values whenever they are read.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8"/>
          <p:cNvPicPr preferRelativeResize="0"/>
          <p:nvPr/>
        </p:nvPicPr>
        <p:blipFill>
          <a:blip r:embed="rId3">
            <a:alphaModFix/>
          </a:blip>
          <a:stretch>
            <a:fillRect/>
          </a:stretch>
        </p:blipFill>
        <p:spPr>
          <a:xfrm>
            <a:off x="0" y="1097075"/>
            <a:ext cx="4799800" cy="3384125"/>
          </a:xfrm>
          <a:prstGeom prst="rect">
            <a:avLst/>
          </a:prstGeom>
          <a:noFill/>
          <a:ln>
            <a:noFill/>
          </a:ln>
        </p:spPr>
      </p:pic>
      <p:sp>
        <p:nvSpPr>
          <p:cNvPr id="169" name="Google Shape;169;p28"/>
          <p:cNvSpPr txBox="1"/>
          <p:nvPr/>
        </p:nvSpPr>
        <p:spPr>
          <a:xfrm>
            <a:off x="197300" y="166175"/>
            <a:ext cx="6500400" cy="766500"/>
          </a:xfrm>
          <a:prstGeom prst="rect">
            <a:avLst/>
          </a:prstGeom>
          <a:noFill/>
          <a:ln>
            <a:noFill/>
          </a:ln>
        </p:spPr>
        <p:txBody>
          <a:bodyPr anchorCtr="0" anchor="ctr" bIns="91425" lIns="91425" spcFirstLastPara="1" rIns="91425" wrap="square" tIns="91425">
            <a:spAutoFit/>
          </a:bodyPr>
          <a:lstStyle/>
          <a:p>
            <a:pPr indent="0" lvl="0" marL="0" marR="0" rtl="0" algn="l">
              <a:lnSpc>
                <a:spcPct val="90000"/>
              </a:lnSpc>
              <a:spcBef>
                <a:spcPts val="0"/>
              </a:spcBef>
              <a:spcAft>
                <a:spcPts val="0"/>
              </a:spcAft>
              <a:buNone/>
            </a:pPr>
            <a:r>
              <a:rPr lang="en" sz="2100">
                <a:solidFill>
                  <a:schemeClr val="dk2"/>
                </a:solidFill>
              </a:rPr>
              <a:t>Core data Interaction with devices and Applications</a:t>
            </a:r>
            <a:endParaRPr sz="2100">
              <a:solidFill>
                <a:schemeClr val="dk2"/>
              </a:solidFill>
            </a:endParaRPr>
          </a:p>
          <a:p>
            <a:pPr indent="0" lvl="0" marL="0" marR="0" rtl="0" algn="l">
              <a:lnSpc>
                <a:spcPct val="90000"/>
              </a:lnSpc>
              <a:spcBef>
                <a:spcPts val="0"/>
              </a:spcBef>
              <a:spcAft>
                <a:spcPts val="0"/>
              </a:spcAft>
              <a:buNone/>
            </a:pPr>
            <a:r>
              <a:t/>
            </a:r>
            <a:endParaRPr sz="2100">
              <a:solidFill>
                <a:schemeClr val="dk2"/>
              </a:solidFill>
            </a:endParaRPr>
          </a:p>
        </p:txBody>
      </p:sp>
      <p:pic>
        <p:nvPicPr>
          <p:cNvPr id="170" name="Google Shape;170;p28"/>
          <p:cNvPicPr preferRelativeResize="0"/>
          <p:nvPr/>
        </p:nvPicPr>
        <p:blipFill>
          <a:blip r:embed="rId4">
            <a:alphaModFix/>
          </a:blip>
          <a:stretch>
            <a:fillRect/>
          </a:stretch>
        </p:blipFill>
        <p:spPr>
          <a:xfrm>
            <a:off x="4788500" y="1231825"/>
            <a:ext cx="4402750" cy="2365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9"/>
          <p:cNvSpPr txBox="1"/>
          <p:nvPr>
            <p:ph type="title"/>
          </p:nvPr>
        </p:nvSpPr>
        <p:spPr>
          <a:xfrm>
            <a:off x="97225" y="100925"/>
            <a:ext cx="8520600" cy="572700"/>
          </a:xfrm>
          <a:prstGeom prst="rect">
            <a:avLst/>
          </a:prstGeom>
        </p:spPr>
        <p:txBody>
          <a:bodyPr anchorCtr="0" anchor="t" bIns="91425" lIns="91425" spcFirstLastPara="1" rIns="91425" wrap="square" tIns="91425">
            <a:normAutofit/>
          </a:bodyPr>
          <a:lstStyle/>
          <a:p>
            <a:pPr indent="0" lvl="0" marL="0" marR="0" rtl="0" algn="l">
              <a:lnSpc>
                <a:spcPct val="90000"/>
              </a:lnSpc>
              <a:spcBef>
                <a:spcPts val="0"/>
              </a:spcBef>
              <a:spcAft>
                <a:spcPts val="0"/>
              </a:spcAft>
              <a:buNone/>
            </a:pPr>
            <a:r>
              <a:rPr lang="en" sz="2100">
                <a:solidFill>
                  <a:schemeClr val="dk2"/>
                </a:solidFill>
              </a:rPr>
              <a:t>Core data APIs</a:t>
            </a:r>
            <a:endParaRPr sz="2100">
              <a:solidFill>
                <a:schemeClr val="dk2"/>
              </a:solidFill>
            </a:endParaRPr>
          </a:p>
        </p:txBody>
      </p:sp>
      <p:pic>
        <p:nvPicPr>
          <p:cNvPr id="176" name="Google Shape;176;p29"/>
          <p:cNvPicPr preferRelativeResize="0"/>
          <p:nvPr/>
        </p:nvPicPr>
        <p:blipFill>
          <a:blip r:embed="rId3">
            <a:alphaModFix/>
          </a:blip>
          <a:stretch>
            <a:fillRect/>
          </a:stretch>
        </p:blipFill>
        <p:spPr>
          <a:xfrm>
            <a:off x="356975" y="766150"/>
            <a:ext cx="3989851" cy="4078099"/>
          </a:xfrm>
          <a:prstGeom prst="rect">
            <a:avLst/>
          </a:prstGeom>
          <a:noFill/>
          <a:ln>
            <a:noFill/>
          </a:ln>
        </p:spPr>
      </p:pic>
      <p:pic>
        <p:nvPicPr>
          <p:cNvPr id="177" name="Google Shape;177;p29"/>
          <p:cNvPicPr preferRelativeResize="0"/>
          <p:nvPr/>
        </p:nvPicPr>
        <p:blipFill>
          <a:blip r:embed="rId4">
            <a:alphaModFix/>
          </a:blip>
          <a:stretch>
            <a:fillRect/>
          </a:stretch>
        </p:blipFill>
        <p:spPr>
          <a:xfrm>
            <a:off x="5075126" y="297475"/>
            <a:ext cx="3507864" cy="4165075"/>
          </a:xfrm>
          <a:prstGeom prst="rect">
            <a:avLst/>
          </a:prstGeom>
          <a:noFill/>
          <a:ln>
            <a:noFill/>
          </a:ln>
        </p:spPr>
      </p:pic>
      <p:cxnSp>
        <p:nvCxnSpPr>
          <p:cNvPr id="178" name="Google Shape;178;p29"/>
          <p:cNvCxnSpPr/>
          <p:nvPr/>
        </p:nvCxnSpPr>
        <p:spPr>
          <a:xfrm>
            <a:off x="4283700" y="962950"/>
            <a:ext cx="741600" cy="948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248575" y="20837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90000"/>
              </a:lnSpc>
              <a:spcBef>
                <a:spcPts val="0"/>
              </a:spcBef>
              <a:spcAft>
                <a:spcPts val="0"/>
              </a:spcAft>
              <a:buNone/>
            </a:pPr>
            <a:r>
              <a:rPr lang="en" sz="2100">
                <a:solidFill>
                  <a:schemeClr val="dk2"/>
                </a:solidFill>
              </a:rPr>
              <a:t>Metadata service</a:t>
            </a:r>
            <a:endParaRPr sz="2100">
              <a:solidFill>
                <a:schemeClr val="dk2"/>
              </a:solidFill>
            </a:endParaRPr>
          </a:p>
          <a:p>
            <a:pPr indent="0" lvl="0" marL="0" marR="0" rtl="0" algn="l">
              <a:lnSpc>
                <a:spcPct val="90000"/>
              </a:lnSpc>
              <a:spcBef>
                <a:spcPts val="0"/>
              </a:spcBef>
              <a:spcAft>
                <a:spcPts val="0"/>
              </a:spcAft>
              <a:buNone/>
            </a:pPr>
            <a:r>
              <a:t/>
            </a:r>
            <a:endParaRPr sz="2100">
              <a:solidFill>
                <a:schemeClr val="dk2"/>
              </a:solidFill>
            </a:endParaRPr>
          </a:p>
        </p:txBody>
      </p:sp>
      <p:sp>
        <p:nvSpPr>
          <p:cNvPr id="184" name="Google Shape;184;p30"/>
          <p:cNvSpPr txBox="1"/>
          <p:nvPr>
            <p:ph idx="1" type="body"/>
          </p:nvPr>
        </p:nvSpPr>
        <p:spPr>
          <a:xfrm>
            <a:off x="248575" y="923700"/>
            <a:ext cx="3550800" cy="34164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SzPts val="935"/>
              <a:buNone/>
            </a:pPr>
            <a:r>
              <a:rPr lang="en" sz="1120">
                <a:solidFill>
                  <a:schemeClr val="dk1"/>
                </a:solidFill>
                <a:highlight>
                  <a:srgbClr val="FFFFFF"/>
                </a:highlight>
              </a:rPr>
              <a:t>It has knowledge about the </a:t>
            </a:r>
            <a:r>
              <a:rPr lang="en" sz="1120">
                <a:solidFill>
                  <a:schemeClr val="hlink"/>
                </a:solidFill>
                <a:highlight>
                  <a:srgbClr val="FFFFFF"/>
                </a:highlight>
                <a:uFill>
                  <a:noFill/>
                </a:uFill>
                <a:hlinkClick r:id="rId3"/>
              </a:rPr>
              <a:t>devices</a:t>
            </a:r>
            <a:r>
              <a:rPr lang="en" sz="1120">
                <a:solidFill>
                  <a:schemeClr val="dk1"/>
                </a:solidFill>
                <a:highlight>
                  <a:srgbClr val="FFFFFF"/>
                </a:highlight>
              </a:rPr>
              <a:t> and sensors and how to communicate with them used by the other services, such as core data, core command, and so forth.</a:t>
            </a:r>
            <a:endParaRPr sz="1120">
              <a:solidFill>
                <a:schemeClr val="dk1"/>
              </a:solidFill>
              <a:highlight>
                <a:srgbClr val="FFFFFF"/>
              </a:highlight>
            </a:endParaRPr>
          </a:p>
          <a:p>
            <a:pPr indent="0" lvl="0" marL="0" rtl="0" algn="l">
              <a:lnSpc>
                <a:spcPct val="130000"/>
              </a:lnSpc>
              <a:spcBef>
                <a:spcPts val="1200"/>
              </a:spcBef>
              <a:spcAft>
                <a:spcPts val="0"/>
              </a:spcAft>
              <a:buClr>
                <a:schemeClr val="dk1"/>
              </a:buClr>
              <a:buSzPts val="935"/>
              <a:buFont typeface="Arial"/>
              <a:buNone/>
            </a:pPr>
            <a:r>
              <a:rPr lang="en" sz="1120">
                <a:solidFill>
                  <a:schemeClr val="dk1"/>
                </a:solidFill>
                <a:highlight>
                  <a:srgbClr val="FFFFFF"/>
                </a:highlight>
              </a:rPr>
              <a:t>Specifically, metadata has the following abilities:</a:t>
            </a:r>
            <a:endParaRPr sz="1120">
              <a:solidFill>
                <a:schemeClr val="dk1"/>
              </a:solidFill>
              <a:highlight>
                <a:srgbClr val="FFFFFF"/>
              </a:highlight>
            </a:endParaRPr>
          </a:p>
          <a:p>
            <a:pPr indent="-299719" lvl="0" marL="736600" rtl="0" algn="l">
              <a:lnSpc>
                <a:spcPct val="130000"/>
              </a:lnSpc>
              <a:spcBef>
                <a:spcPts val="2300"/>
              </a:spcBef>
              <a:spcAft>
                <a:spcPts val="0"/>
              </a:spcAft>
              <a:buClr>
                <a:schemeClr val="dk1"/>
              </a:buClr>
              <a:buSzPts val="1120"/>
              <a:buFont typeface="Arial"/>
              <a:buChar char="●"/>
            </a:pPr>
            <a:r>
              <a:rPr lang="en" sz="1120">
                <a:solidFill>
                  <a:schemeClr val="dk1"/>
                </a:solidFill>
                <a:highlight>
                  <a:srgbClr val="FFFFFF"/>
                </a:highlight>
              </a:rPr>
              <a:t>Manages information about the devices connected to, and operated by, EdgeX Foundry </a:t>
            </a:r>
            <a:endParaRPr sz="1120">
              <a:solidFill>
                <a:schemeClr val="dk1"/>
              </a:solidFill>
              <a:highlight>
                <a:srgbClr val="FFFFFF"/>
              </a:highlight>
            </a:endParaRPr>
          </a:p>
          <a:p>
            <a:pPr indent="-299719" lvl="0" marL="736600" rtl="0" algn="l">
              <a:lnSpc>
                <a:spcPct val="130000"/>
              </a:lnSpc>
              <a:spcBef>
                <a:spcPts val="0"/>
              </a:spcBef>
              <a:spcAft>
                <a:spcPts val="0"/>
              </a:spcAft>
              <a:buClr>
                <a:schemeClr val="dk1"/>
              </a:buClr>
              <a:buSzPts val="1120"/>
              <a:buFont typeface="Arial"/>
              <a:buChar char="●"/>
            </a:pPr>
            <a:r>
              <a:rPr lang="en" sz="1120">
                <a:solidFill>
                  <a:schemeClr val="dk1"/>
                </a:solidFill>
                <a:highlight>
                  <a:srgbClr val="FFFFFF"/>
                </a:highlight>
              </a:rPr>
              <a:t>Knows the type, and organization of data reported by the devices</a:t>
            </a:r>
            <a:endParaRPr sz="1120">
              <a:solidFill>
                <a:schemeClr val="dk1"/>
              </a:solidFill>
              <a:highlight>
                <a:srgbClr val="FFFFFF"/>
              </a:highlight>
            </a:endParaRPr>
          </a:p>
          <a:p>
            <a:pPr indent="-299719" lvl="0" marL="736600" rtl="0" algn="l">
              <a:lnSpc>
                <a:spcPct val="130000"/>
              </a:lnSpc>
              <a:spcBef>
                <a:spcPts val="0"/>
              </a:spcBef>
              <a:spcAft>
                <a:spcPts val="0"/>
              </a:spcAft>
              <a:buClr>
                <a:schemeClr val="dk1"/>
              </a:buClr>
              <a:buSzPts val="1120"/>
              <a:buFont typeface="Arial"/>
              <a:buChar char="●"/>
            </a:pPr>
            <a:r>
              <a:rPr lang="en" sz="1120">
                <a:solidFill>
                  <a:schemeClr val="dk1"/>
                </a:solidFill>
                <a:highlight>
                  <a:srgbClr val="FFFFFF"/>
                </a:highlight>
              </a:rPr>
              <a:t>Knows how to command the devices</a:t>
            </a:r>
            <a:endParaRPr sz="1120">
              <a:solidFill>
                <a:schemeClr val="dk1"/>
              </a:solidFill>
              <a:highlight>
                <a:srgbClr val="FFFFFF"/>
              </a:highlight>
            </a:endParaRPr>
          </a:p>
          <a:p>
            <a:pPr indent="0" lvl="0" marL="0" rtl="0" algn="l">
              <a:lnSpc>
                <a:spcPct val="130000"/>
              </a:lnSpc>
              <a:spcBef>
                <a:spcPts val="2300"/>
              </a:spcBef>
              <a:spcAft>
                <a:spcPts val="1200"/>
              </a:spcAft>
              <a:buSzPts val="935"/>
              <a:buNone/>
            </a:pPr>
            <a:r>
              <a:t/>
            </a:r>
            <a:endParaRPr sz="1120">
              <a:solidFill>
                <a:schemeClr val="dk1"/>
              </a:solidFill>
              <a:highlight>
                <a:srgbClr val="FFFFFF"/>
              </a:highlight>
            </a:endParaRPr>
          </a:p>
        </p:txBody>
      </p:sp>
      <p:pic>
        <p:nvPicPr>
          <p:cNvPr id="185" name="Google Shape;185;p30"/>
          <p:cNvPicPr preferRelativeResize="0"/>
          <p:nvPr/>
        </p:nvPicPr>
        <p:blipFill>
          <a:blip r:embed="rId4">
            <a:alphaModFix/>
          </a:blip>
          <a:stretch>
            <a:fillRect/>
          </a:stretch>
        </p:blipFill>
        <p:spPr>
          <a:xfrm>
            <a:off x="3927847" y="1322700"/>
            <a:ext cx="5044225" cy="31756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209150" y="247825"/>
            <a:ext cx="3609000" cy="572700"/>
          </a:xfrm>
          <a:prstGeom prst="rect">
            <a:avLst/>
          </a:prstGeom>
        </p:spPr>
        <p:txBody>
          <a:bodyPr anchorCtr="0" anchor="t" bIns="91425" lIns="91425" spcFirstLastPara="1" rIns="91425" wrap="square" tIns="91425">
            <a:normAutofit fontScale="90000"/>
          </a:bodyPr>
          <a:lstStyle/>
          <a:p>
            <a:pPr indent="0" lvl="0" marL="0" marR="0" rtl="0" algn="l">
              <a:lnSpc>
                <a:spcPct val="90000"/>
              </a:lnSpc>
              <a:spcBef>
                <a:spcPts val="0"/>
              </a:spcBef>
              <a:spcAft>
                <a:spcPts val="0"/>
              </a:spcAft>
              <a:buNone/>
            </a:pPr>
            <a:r>
              <a:rPr lang="en" sz="2100">
                <a:solidFill>
                  <a:schemeClr val="dk2"/>
                </a:solidFill>
              </a:rPr>
              <a:t>Data Models: Device profile</a:t>
            </a:r>
            <a:endParaRPr sz="2100">
              <a:solidFill>
                <a:schemeClr val="dk2"/>
              </a:solidFill>
            </a:endParaRPr>
          </a:p>
          <a:p>
            <a:pPr indent="0" lvl="0" marL="0" marR="0" rtl="0" algn="l">
              <a:lnSpc>
                <a:spcPct val="90000"/>
              </a:lnSpc>
              <a:spcBef>
                <a:spcPts val="0"/>
              </a:spcBef>
              <a:spcAft>
                <a:spcPts val="0"/>
              </a:spcAft>
              <a:buNone/>
            </a:pPr>
            <a:r>
              <a:t/>
            </a:r>
            <a:endParaRPr sz="2100">
              <a:solidFill>
                <a:schemeClr val="dk2"/>
              </a:solidFill>
            </a:endParaRPr>
          </a:p>
        </p:txBody>
      </p:sp>
      <p:pic>
        <p:nvPicPr>
          <p:cNvPr id="191" name="Google Shape;191;p31"/>
          <p:cNvPicPr preferRelativeResize="0"/>
          <p:nvPr/>
        </p:nvPicPr>
        <p:blipFill>
          <a:blip r:embed="rId3">
            <a:alphaModFix/>
          </a:blip>
          <a:stretch>
            <a:fillRect/>
          </a:stretch>
        </p:blipFill>
        <p:spPr>
          <a:xfrm>
            <a:off x="3606175" y="497588"/>
            <a:ext cx="5537825" cy="4153363"/>
          </a:xfrm>
          <a:prstGeom prst="rect">
            <a:avLst/>
          </a:prstGeom>
          <a:noFill/>
          <a:ln>
            <a:noFill/>
          </a:ln>
        </p:spPr>
      </p:pic>
      <p:sp>
        <p:nvSpPr>
          <p:cNvPr id="192" name="Google Shape;192;p31"/>
          <p:cNvSpPr txBox="1"/>
          <p:nvPr/>
        </p:nvSpPr>
        <p:spPr>
          <a:xfrm>
            <a:off x="209150" y="1317575"/>
            <a:ext cx="3356700" cy="25860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Device profiles define general characteristics about devices, the data they provide, and how to command them.</a:t>
            </a:r>
            <a:endParaRPr sz="1200">
              <a:solidFill>
                <a:schemeClr val="dk1"/>
              </a:solidFill>
              <a:highlight>
                <a:srgbClr val="FFFFFF"/>
              </a:highlight>
              <a:latin typeface="Roboto"/>
              <a:ea typeface="Roboto"/>
              <a:cs typeface="Roboto"/>
              <a:sym typeface="Roboto"/>
            </a:endParaRPr>
          </a:p>
          <a:p>
            <a:pPr indent="-304800" lvl="0" marL="457200" rtl="0" algn="l">
              <a:lnSpc>
                <a:spcPct val="150000"/>
              </a:lnSpc>
              <a:spcBef>
                <a:spcPts val="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 It also defines which types of commands or actions EdgeX can send to the BACnet thermostat</a:t>
            </a:r>
            <a:endParaRPr sz="1200">
              <a:solidFill>
                <a:schemeClr val="dk1"/>
              </a:solidFill>
              <a:highlight>
                <a:srgbClr val="FFFFFF"/>
              </a:highlight>
              <a:latin typeface="Roboto"/>
              <a:ea typeface="Roboto"/>
              <a:cs typeface="Roboto"/>
              <a:sym typeface="Roboto"/>
            </a:endParaRPr>
          </a:p>
          <a:p>
            <a:pPr indent="-304800" lvl="0" marL="457200" rtl="0" algn="l">
              <a:lnSpc>
                <a:spcPct val="150000"/>
              </a:lnSpc>
              <a:spcBef>
                <a:spcPts val="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 Device profiles are typically specified in YAML file and uploaded to EdgeX</a:t>
            </a:r>
            <a:endParaRPr sz="1200">
              <a:solidFill>
                <a:schemeClr val="dk1"/>
              </a:solidFill>
              <a:highlight>
                <a:srgbClr val="FFFFFF"/>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2900600" y="1356925"/>
            <a:ext cx="6297875" cy="3542549"/>
          </a:xfrm>
          <a:prstGeom prst="rect">
            <a:avLst/>
          </a:prstGeom>
          <a:noFill/>
          <a:ln>
            <a:noFill/>
          </a:ln>
        </p:spPr>
      </p:pic>
      <p:sp>
        <p:nvSpPr>
          <p:cNvPr id="61" name="Google Shape;61;p14"/>
          <p:cNvSpPr txBox="1"/>
          <p:nvPr>
            <p:ph idx="1" type="subTitle"/>
          </p:nvPr>
        </p:nvSpPr>
        <p:spPr>
          <a:xfrm>
            <a:off x="258450" y="83025"/>
            <a:ext cx="8520600" cy="580200"/>
          </a:xfrm>
          <a:prstGeom prst="rect">
            <a:avLst/>
          </a:prstGeom>
        </p:spPr>
        <p:txBody>
          <a:bodyPr anchorCtr="0" anchor="t" bIns="91425" lIns="91425" spcFirstLastPara="1" rIns="91425" wrap="square" tIns="91425">
            <a:normAutofit/>
          </a:bodyPr>
          <a:lstStyle/>
          <a:p>
            <a:pPr indent="0" lvl="0" marL="0" marR="0" rtl="0" algn="l">
              <a:lnSpc>
                <a:spcPct val="90000"/>
              </a:lnSpc>
              <a:spcBef>
                <a:spcPts val="0"/>
              </a:spcBef>
              <a:spcAft>
                <a:spcPts val="0"/>
              </a:spcAft>
              <a:buNone/>
            </a:pPr>
            <a:r>
              <a:rPr lang="en" sz="2100"/>
              <a:t>EdgeX Architecture</a:t>
            </a:r>
            <a:endParaRPr sz="2100"/>
          </a:p>
        </p:txBody>
      </p:sp>
      <p:sp>
        <p:nvSpPr>
          <p:cNvPr id="62" name="Google Shape;62;p14"/>
          <p:cNvSpPr txBox="1"/>
          <p:nvPr/>
        </p:nvSpPr>
        <p:spPr>
          <a:xfrm>
            <a:off x="205200" y="1451350"/>
            <a:ext cx="3123900" cy="328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Roboto"/>
                <a:ea typeface="Roboto"/>
                <a:cs typeface="Roboto"/>
                <a:sym typeface="Roboto"/>
              </a:rPr>
              <a:t>The 4 Service Layers of EdgeX Foundry are as follows:</a:t>
            </a:r>
            <a:endParaRPr sz="1000">
              <a:solidFill>
                <a:schemeClr val="dk1"/>
              </a:solidFill>
              <a:highlight>
                <a:srgbClr val="FFFFFF"/>
              </a:highlight>
              <a:latin typeface="Roboto"/>
              <a:ea typeface="Roboto"/>
              <a:cs typeface="Roboto"/>
              <a:sym typeface="Roboto"/>
            </a:endParaRPr>
          </a:p>
          <a:p>
            <a:pPr indent="-292100" lvl="0" marL="736600" rtl="0" algn="l">
              <a:lnSpc>
                <a:spcPct val="115000"/>
              </a:lnSpc>
              <a:spcBef>
                <a:spcPts val="2300"/>
              </a:spcBef>
              <a:spcAft>
                <a:spcPts val="0"/>
              </a:spcAft>
              <a:buClr>
                <a:schemeClr val="dk1"/>
              </a:buClr>
              <a:buSzPts val="1000"/>
              <a:buFont typeface="Roboto"/>
              <a:buChar char="●"/>
            </a:pPr>
            <a:r>
              <a:rPr lang="en" sz="1000">
                <a:solidFill>
                  <a:schemeClr val="dk1"/>
                </a:solidFill>
                <a:highlight>
                  <a:srgbClr val="FFFFFF"/>
                </a:highlight>
                <a:latin typeface="Roboto"/>
                <a:ea typeface="Roboto"/>
                <a:cs typeface="Roboto"/>
                <a:sym typeface="Roboto"/>
              </a:rPr>
              <a:t>Core Services Layer</a:t>
            </a:r>
            <a:endParaRPr sz="1000">
              <a:solidFill>
                <a:schemeClr val="dk1"/>
              </a:solidFill>
              <a:highlight>
                <a:srgbClr val="FFFFFF"/>
              </a:highlight>
              <a:latin typeface="Roboto"/>
              <a:ea typeface="Roboto"/>
              <a:cs typeface="Roboto"/>
              <a:sym typeface="Roboto"/>
            </a:endParaRPr>
          </a:p>
          <a:p>
            <a:pPr indent="-292100" lvl="0" marL="736600" rtl="0" algn="l">
              <a:lnSpc>
                <a:spcPct val="115000"/>
              </a:lnSpc>
              <a:spcBef>
                <a:spcPts val="0"/>
              </a:spcBef>
              <a:spcAft>
                <a:spcPts val="0"/>
              </a:spcAft>
              <a:buClr>
                <a:schemeClr val="dk1"/>
              </a:buClr>
              <a:buSzPts val="1000"/>
              <a:buFont typeface="Roboto"/>
              <a:buChar char="●"/>
            </a:pPr>
            <a:r>
              <a:rPr lang="en" sz="1000">
                <a:solidFill>
                  <a:schemeClr val="dk1"/>
                </a:solidFill>
                <a:highlight>
                  <a:srgbClr val="FFFFFF"/>
                </a:highlight>
                <a:latin typeface="Roboto"/>
                <a:ea typeface="Roboto"/>
                <a:cs typeface="Roboto"/>
                <a:sym typeface="Roboto"/>
              </a:rPr>
              <a:t>Supporting Services Layer</a:t>
            </a:r>
            <a:endParaRPr sz="1000">
              <a:solidFill>
                <a:schemeClr val="dk1"/>
              </a:solidFill>
              <a:highlight>
                <a:srgbClr val="FFFFFF"/>
              </a:highlight>
              <a:latin typeface="Roboto"/>
              <a:ea typeface="Roboto"/>
              <a:cs typeface="Roboto"/>
              <a:sym typeface="Roboto"/>
            </a:endParaRPr>
          </a:p>
          <a:p>
            <a:pPr indent="-292100" lvl="0" marL="736600" rtl="0" algn="l">
              <a:lnSpc>
                <a:spcPct val="115000"/>
              </a:lnSpc>
              <a:spcBef>
                <a:spcPts val="0"/>
              </a:spcBef>
              <a:spcAft>
                <a:spcPts val="0"/>
              </a:spcAft>
              <a:buClr>
                <a:schemeClr val="dk1"/>
              </a:buClr>
              <a:buSzPts val="1000"/>
              <a:buFont typeface="Roboto"/>
              <a:buChar char="●"/>
            </a:pPr>
            <a:r>
              <a:rPr lang="en" sz="1000">
                <a:solidFill>
                  <a:schemeClr val="dk1"/>
                </a:solidFill>
                <a:highlight>
                  <a:srgbClr val="FFFFFF"/>
                </a:highlight>
                <a:latin typeface="Roboto"/>
                <a:ea typeface="Roboto"/>
                <a:cs typeface="Roboto"/>
                <a:sym typeface="Roboto"/>
              </a:rPr>
              <a:t>Application Services Layer</a:t>
            </a:r>
            <a:endParaRPr sz="1000">
              <a:solidFill>
                <a:schemeClr val="dk1"/>
              </a:solidFill>
              <a:highlight>
                <a:srgbClr val="FFFFFF"/>
              </a:highlight>
              <a:latin typeface="Roboto"/>
              <a:ea typeface="Roboto"/>
              <a:cs typeface="Roboto"/>
              <a:sym typeface="Roboto"/>
            </a:endParaRPr>
          </a:p>
          <a:p>
            <a:pPr indent="-292100" lvl="0" marL="736600" rtl="0" algn="l">
              <a:lnSpc>
                <a:spcPct val="115000"/>
              </a:lnSpc>
              <a:spcBef>
                <a:spcPts val="0"/>
              </a:spcBef>
              <a:spcAft>
                <a:spcPts val="0"/>
              </a:spcAft>
              <a:buClr>
                <a:schemeClr val="dk1"/>
              </a:buClr>
              <a:buSzPts val="1000"/>
              <a:buFont typeface="Roboto"/>
              <a:buChar char="●"/>
            </a:pPr>
            <a:r>
              <a:rPr lang="en" sz="1000">
                <a:solidFill>
                  <a:schemeClr val="dk1"/>
                </a:solidFill>
                <a:highlight>
                  <a:srgbClr val="FFFFFF"/>
                </a:highlight>
                <a:latin typeface="Roboto"/>
                <a:ea typeface="Roboto"/>
                <a:cs typeface="Roboto"/>
                <a:sym typeface="Roboto"/>
              </a:rPr>
              <a:t>Device Services Layer</a:t>
            </a:r>
            <a:endParaRPr sz="1000">
              <a:solidFill>
                <a:schemeClr val="dk1"/>
              </a:solidFill>
              <a:highlight>
                <a:srgbClr val="FFFFFF"/>
              </a:highlight>
              <a:latin typeface="Roboto"/>
              <a:ea typeface="Roboto"/>
              <a:cs typeface="Roboto"/>
              <a:sym typeface="Roboto"/>
            </a:endParaRPr>
          </a:p>
          <a:p>
            <a:pPr indent="0" lvl="0" marL="0" rtl="0" algn="l">
              <a:lnSpc>
                <a:spcPct val="115000"/>
              </a:lnSpc>
              <a:spcBef>
                <a:spcPts val="2300"/>
              </a:spcBef>
              <a:spcAft>
                <a:spcPts val="0"/>
              </a:spcAft>
              <a:buClr>
                <a:schemeClr val="dk1"/>
              </a:buClr>
              <a:buSzPts val="1100"/>
              <a:buFont typeface="Arial"/>
              <a:buNone/>
            </a:pPr>
            <a:r>
              <a:rPr lang="en" sz="1000">
                <a:solidFill>
                  <a:schemeClr val="dk1"/>
                </a:solidFill>
                <a:highlight>
                  <a:srgbClr val="FFFFFF"/>
                </a:highlight>
                <a:latin typeface="Roboto"/>
                <a:ea typeface="Roboto"/>
                <a:cs typeface="Roboto"/>
                <a:sym typeface="Roboto"/>
              </a:rPr>
              <a:t>The 2 underlying System Services of EdgeX Foundry are as follows:</a:t>
            </a:r>
            <a:endParaRPr sz="1000">
              <a:solidFill>
                <a:schemeClr val="dk1"/>
              </a:solidFill>
              <a:highlight>
                <a:srgbClr val="FFFFFF"/>
              </a:highlight>
              <a:latin typeface="Roboto"/>
              <a:ea typeface="Roboto"/>
              <a:cs typeface="Roboto"/>
              <a:sym typeface="Roboto"/>
            </a:endParaRPr>
          </a:p>
          <a:p>
            <a:pPr indent="-292100" lvl="0" marL="736600" rtl="0" algn="l">
              <a:lnSpc>
                <a:spcPct val="115000"/>
              </a:lnSpc>
              <a:spcBef>
                <a:spcPts val="2300"/>
              </a:spcBef>
              <a:spcAft>
                <a:spcPts val="0"/>
              </a:spcAft>
              <a:buClr>
                <a:schemeClr val="dk1"/>
              </a:buClr>
              <a:buSzPts val="1000"/>
              <a:buFont typeface="Roboto"/>
              <a:buChar char="●"/>
            </a:pPr>
            <a:r>
              <a:rPr lang="en" sz="1000">
                <a:solidFill>
                  <a:schemeClr val="dk1"/>
                </a:solidFill>
                <a:highlight>
                  <a:srgbClr val="FFFFFF"/>
                </a:highlight>
                <a:latin typeface="Roboto"/>
                <a:ea typeface="Roboto"/>
                <a:cs typeface="Roboto"/>
                <a:sym typeface="Roboto"/>
              </a:rPr>
              <a:t>Security</a:t>
            </a:r>
            <a:endParaRPr sz="1000">
              <a:solidFill>
                <a:schemeClr val="dk1"/>
              </a:solidFill>
              <a:highlight>
                <a:srgbClr val="FFFFFF"/>
              </a:highlight>
              <a:latin typeface="Roboto"/>
              <a:ea typeface="Roboto"/>
              <a:cs typeface="Roboto"/>
              <a:sym typeface="Roboto"/>
            </a:endParaRPr>
          </a:p>
          <a:p>
            <a:pPr indent="-292100" lvl="0" marL="736600" rtl="0" algn="l">
              <a:lnSpc>
                <a:spcPct val="115000"/>
              </a:lnSpc>
              <a:spcBef>
                <a:spcPts val="0"/>
              </a:spcBef>
              <a:spcAft>
                <a:spcPts val="0"/>
              </a:spcAft>
              <a:buClr>
                <a:schemeClr val="dk1"/>
              </a:buClr>
              <a:buSzPts val="1000"/>
              <a:buFont typeface="Roboto"/>
              <a:buChar char="●"/>
            </a:pPr>
            <a:r>
              <a:rPr lang="en" sz="1000">
                <a:solidFill>
                  <a:schemeClr val="dk1"/>
                </a:solidFill>
                <a:highlight>
                  <a:srgbClr val="FFFFFF"/>
                </a:highlight>
                <a:latin typeface="Roboto"/>
                <a:ea typeface="Roboto"/>
                <a:cs typeface="Roboto"/>
                <a:sym typeface="Roboto"/>
              </a:rPr>
              <a:t>System Management</a:t>
            </a:r>
            <a:endParaRPr sz="1000">
              <a:solidFill>
                <a:schemeClr val="dk1"/>
              </a:solidFill>
              <a:highlight>
                <a:srgbClr val="FFFFFF"/>
              </a:highlight>
              <a:latin typeface="Roboto"/>
              <a:ea typeface="Roboto"/>
              <a:cs typeface="Roboto"/>
              <a:sym typeface="Roboto"/>
            </a:endParaRPr>
          </a:p>
          <a:p>
            <a:pPr indent="0" lvl="0" marL="0" rtl="0" algn="l">
              <a:spcBef>
                <a:spcPts val="2300"/>
              </a:spcBef>
              <a:spcAft>
                <a:spcPts val="0"/>
              </a:spcAft>
              <a:buNone/>
            </a:pPr>
            <a:r>
              <a:rPr b="1" lang="en" sz="1000">
                <a:solidFill>
                  <a:schemeClr val="dk1"/>
                </a:solidFill>
                <a:highlight>
                  <a:srgbClr val="FFFFFF"/>
                </a:highlight>
                <a:latin typeface="Roboto"/>
                <a:ea typeface="Roboto"/>
                <a:cs typeface="Roboto"/>
                <a:sym typeface="Roboto"/>
              </a:rPr>
              <a:t>EdgeX is mostly written in Go and C</a:t>
            </a:r>
            <a:endParaRPr b="1" sz="1000">
              <a:solidFill>
                <a:schemeClr val="dk1"/>
              </a:solidFill>
              <a:highlight>
                <a:srgbClr val="FFFFFF"/>
              </a:highlight>
              <a:latin typeface="Roboto"/>
              <a:ea typeface="Roboto"/>
              <a:cs typeface="Roboto"/>
              <a:sym typeface="Roboto"/>
            </a:endParaRPr>
          </a:p>
        </p:txBody>
      </p:sp>
      <p:sp>
        <p:nvSpPr>
          <p:cNvPr id="63" name="Google Shape;63;p14"/>
          <p:cNvSpPr txBox="1"/>
          <p:nvPr/>
        </p:nvSpPr>
        <p:spPr>
          <a:xfrm>
            <a:off x="205200" y="515975"/>
            <a:ext cx="86271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Loosely</a:t>
            </a:r>
            <a:r>
              <a:rPr lang="en" sz="1300"/>
              <a:t> coupled microservices with distributed architecture for collect data from different IOT </a:t>
            </a:r>
            <a:r>
              <a:rPr lang="en" sz="1300"/>
              <a:t>devices</a:t>
            </a:r>
            <a:r>
              <a:rPr lang="en" sz="1300"/>
              <a:t> and send to cloud. Has supported multiple IOT protocols and Cloud </a:t>
            </a:r>
            <a:r>
              <a:rPr lang="en" sz="1300"/>
              <a:t>providers</a:t>
            </a:r>
            <a:r>
              <a:rPr lang="en" sz="1300"/>
              <a:t> and these can </a:t>
            </a:r>
            <a:r>
              <a:rPr lang="en" sz="1300"/>
              <a:t>quickly</a:t>
            </a:r>
            <a:r>
              <a:rPr lang="en" sz="1300"/>
              <a:t> </a:t>
            </a:r>
            <a:r>
              <a:rPr lang="en" sz="1300"/>
              <a:t>extend</a:t>
            </a:r>
            <a:r>
              <a:rPr lang="en" sz="1300"/>
              <a:t> by provided Device and application service SDKs for new IOT protocols/devices and new North side Cloud/system. </a:t>
            </a:r>
            <a:endParaRPr sz="13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164500" y="63850"/>
            <a:ext cx="8520600" cy="572700"/>
          </a:xfrm>
          <a:prstGeom prst="rect">
            <a:avLst/>
          </a:prstGeom>
        </p:spPr>
        <p:txBody>
          <a:bodyPr anchorCtr="0" anchor="t" bIns="91425" lIns="91425" spcFirstLastPara="1" rIns="91425" wrap="square" tIns="91425">
            <a:normAutofit/>
          </a:bodyPr>
          <a:lstStyle/>
          <a:p>
            <a:pPr indent="0" lvl="0" marL="0" marR="0" rtl="0" algn="l">
              <a:lnSpc>
                <a:spcPct val="90000"/>
              </a:lnSpc>
              <a:spcBef>
                <a:spcPts val="0"/>
              </a:spcBef>
              <a:spcAft>
                <a:spcPts val="0"/>
              </a:spcAft>
              <a:buNone/>
            </a:pPr>
            <a:r>
              <a:rPr lang="en" sz="2100">
                <a:solidFill>
                  <a:schemeClr val="dk2"/>
                </a:solidFill>
              </a:rPr>
              <a:t>Device service registration with metadata</a:t>
            </a:r>
            <a:endParaRPr sz="2100">
              <a:solidFill>
                <a:schemeClr val="dk2"/>
              </a:solidFill>
            </a:endParaRPr>
          </a:p>
        </p:txBody>
      </p:sp>
      <p:sp>
        <p:nvSpPr>
          <p:cNvPr id="198" name="Google Shape;198;p32"/>
          <p:cNvSpPr txBox="1"/>
          <p:nvPr>
            <p:ph idx="1" type="body"/>
          </p:nvPr>
        </p:nvSpPr>
        <p:spPr>
          <a:xfrm>
            <a:off x="118075" y="557675"/>
            <a:ext cx="5518200" cy="850200"/>
          </a:xfrm>
          <a:prstGeom prst="rect">
            <a:avLst/>
          </a:prstGeom>
        </p:spPr>
        <p:txBody>
          <a:bodyPr anchorCtr="0" anchor="t" bIns="91425" lIns="91425" spcFirstLastPara="1" rIns="91425" wrap="square" tIns="91425">
            <a:noAutofit/>
          </a:bodyPr>
          <a:lstStyle/>
          <a:p>
            <a:pPr indent="0" lvl="0" marL="0" rtl="0" algn="l">
              <a:lnSpc>
                <a:spcPct val="95000"/>
              </a:lnSpc>
              <a:spcBef>
                <a:spcPts val="1200"/>
              </a:spcBef>
              <a:spcAft>
                <a:spcPts val="0"/>
              </a:spcAft>
              <a:buClr>
                <a:schemeClr val="dk1"/>
              </a:buClr>
              <a:buSzPts val="688"/>
              <a:buFont typeface="Arial"/>
              <a:buNone/>
            </a:pPr>
            <a:r>
              <a:rPr lang="en" sz="1150">
                <a:solidFill>
                  <a:schemeClr val="dk1"/>
                </a:solidFill>
                <a:highlight>
                  <a:srgbClr val="FFFFFF"/>
                </a:highlight>
                <a:latin typeface="Roboto"/>
                <a:ea typeface="Roboto"/>
                <a:cs typeface="Roboto"/>
                <a:sym typeface="Roboto"/>
              </a:rPr>
              <a:t>When a device service starts, it registers itself with metadata. When EdgeX provisions a new devices the device gets associated to its owning device service. That association is also stored in metadata.</a:t>
            </a:r>
            <a:endParaRPr sz="1150">
              <a:solidFill>
                <a:schemeClr val="dk1"/>
              </a:solidFill>
              <a:highlight>
                <a:srgbClr val="FFFFFF"/>
              </a:highlight>
              <a:latin typeface="Roboto"/>
              <a:ea typeface="Roboto"/>
              <a:cs typeface="Roboto"/>
              <a:sym typeface="Roboto"/>
            </a:endParaRPr>
          </a:p>
          <a:p>
            <a:pPr indent="0" lvl="0" marL="0" rtl="0" algn="l">
              <a:lnSpc>
                <a:spcPct val="95000"/>
              </a:lnSpc>
              <a:spcBef>
                <a:spcPts val="1200"/>
              </a:spcBef>
              <a:spcAft>
                <a:spcPts val="0"/>
              </a:spcAft>
              <a:buClr>
                <a:schemeClr val="dk1"/>
              </a:buClr>
              <a:buSzPts val="688"/>
              <a:buFont typeface="Arial"/>
              <a:buNone/>
            </a:pPr>
            <a:r>
              <a:t/>
            </a:r>
            <a:endParaRPr sz="1087">
              <a:solidFill>
                <a:schemeClr val="dk1"/>
              </a:solidFill>
            </a:endParaRPr>
          </a:p>
          <a:p>
            <a:pPr indent="0" lvl="0" marL="0" rtl="0" algn="l">
              <a:lnSpc>
                <a:spcPct val="95000"/>
              </a:lnSpc>
              <a:spcBef>
                <a:spcPts val="0"/>
              </a:spcBef>
              <a:spcAft>
                <a:spcPts val="1200"/>
              </a:spcAft>
              <a:buSzPts val="688"/>
              <a:buNone/>
            </a:pPr>
            <a:r>
              <a:t/>
            </a:r>
            <a:endParaRPr sz="1525"/>
          </a:p>
        </p:txBody>
      </p:sp>
      <p:pic>
        <p:nvPicPr>
          <p:cNvPr id="199" name="Google Shape;199;p32"/>
          <p:cNvPicPr preferRelativeResize="0"/>
          <p:nvPr/>
        </p:nvPicPr>
        <p:blipFill>
          <a:blip r:embed="rId3">
            <a:alphaModFix/>
          </a:blip>
          <a:stretch>
            <a:fillRect/>
          </a:stretch>
        </p:blipFill>
        <p:spPr>
          <a:xfrm>
            <a:off x="5598775" y="-28650"/>
            <a:ext cx="3507275" cy="2707976"/>
          </a:xfrm>
          <a:prstGeom prst="rect">
            <a:avLst/>
          </a:prstGeom>
          <a:noFill/>
          <a:ln>
            <a:noFill/>
          </a:ln>
        </p:spPr>
      </p:pic>
      <p:pic>
        <p:nvPicPr>
          <p:cNvPr id="200" name="Google Shape;200;p32"/>
          <p:cNvPicPr preferRelativeResize="0"/>
          <p:nvPr/>
        </p:nvPicPr>
        <p:blipFill>
          <a:blip r:embed="rId4">
            <a:alphaModFix/>
          </a:blip>
          <a:stretch>
            <a:fillRect/>
          </a:stretch>
        </p:blipFill>
        <p:spPr>
          <a:xfrm>
            <a:off x="5578050" y="2663453"/>
            <a:ext cx="3451800" cy="2403847"/>
          </a:xfrm>
          <a:prstGeom prst="rect">
            <a:avLst/>
          </a:prstGeom>
          <a:noFill/>
          <a:ln>
            <a:noFill/>
          </a:ln>
        </p:spPr>
      </p:pic>
      <p:pic>
        <p:nvPicPr>
          <p:cNvPr id="201" name="Google Shape;201;p32"/>
          <p:cNvPicPr preferRelativeResize="0"/>
          <p:nvPr/>
        </p:nvPicPr>
        <p:blipFill>
          <a:blip r:embed="rId5">
            <a:alphaModFix/>
          </a:blip>
          <a:stretch>
            <a:fillRect/>
          </a:stretch>
        </p:blipFill>
        <p:spPr>
          <a:xfrm>
            <a:off x="194275" y="1399000"/>
            <a:ext cx="5231374" cy="3918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2100">
                <a:solidFill>
                  <a:schemeClr val="dk2"/>
                </a:solidFill>
              </a:rPr>
              <a:t>Device Provisioning: </a:t>
            </a:r>
            <a:r>
              <a:rPr lang="en" sz="2100">
                <a:solidFill>
                  <a:schemeClr val="dk2"/>
                </a:solidFill>
              </a:rPr>
              <a:t>Provision Watcher</a:t>
            </a:r>
            <a:endParaRPr sz="2100">
              <a:solidFill>
                <a:schemeClr val="dk2"/>
              </a:solidFill>
            </a:endParaRPr>
          </a:p>
          <a:p>
            <a:pPr indent="0" lvl="0" marL="0" marR="0" rtl="0" algn="l">
              <a:lnSpc>
                <a:spcPct val="90000"/>
              </a:lnSpc>
              <a:spcBef>
                <a:spcPts val="0"/>
              </a:spcBef>
              <a:spcAft>
                <a:spcPts val="0"/>
              </a:spcAft>
              <a:buNone/>
            </a:pPr>
            <a:r>
              <a:t/>
            </a:r>
            <a:endParaRPr sz="2100">
              <a:solidFill>
                <a:schemeClr val="dk2"/>
              </a:solidFill>
            </a:endParaRPr>
          </a:p>
        </p:txBody>
      </p:sp>
      <p:sp>
        <p:nvSpPr>
          <p:cNvPr id="207" name="Google Shape;207;p33"/>
          <p:cNvSpPr txBox="1"/>
          <p:nvPr>
            <p:ph idx="1" type="body"/>
          </p:nvPr>
        </p:nvSpPr>
        <p:spPr>
          <a:xfrm>
            <a:off x="343275" y="863550"/>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200">
                <a:solidFill>
                  <a:schemeClr val="dk1"/>
                </a:solidFill>
                <a:highlight>
                  <a:srgbClr val="FFFFFF"/>
                </a:highlight>
              </a:rPr>
              <a:t> </a:t>
            </a:r>
            <a:r>
              <a:rPr b="1" lang="en" sz="1200">
                <a:solidFill>
                  <a:schemeClr val="dk1"/>
                </a:solidFill>
                <a:highlight>
                  <a:srgbClr val="FFFFFF"/>
                </a:highlight>
              </a:rPr>
              <a:t>Static Provisioning:</a:t>
            </a:r>
            <a:r>
              <a:rPr lang="en" sz="1200">
                <a:solidFill>
                  <a:schemeClr val="dk1"/>
                </a:solidFill>
                <a:highlight>
                  <a:srgbClr val="FFFFFF"/>
                </a:highlight>
              </a:rPr>
              <a:t> a device service may be provided with the specific IP address and additional device details for a device (or devices) that it is to onboard at startup. In static provisioning, it is assumed that the device will be there and that it will be available at the address or place specified through configuration. The devices and the connection information for those devices is known at the point that the device service starts.</a:t>
            </a:r>
            <a:endParaRPr sz="1200">
              <a:solidFill>
                <a:schemeClr val="dk1"/>
              </a:solidFill>
              <a:highlight>
                <a:srgbClr val="FFFFFF"/>
              </a:highlight>
            </a:endParaRPr>
          </a:p>
          <a:p>
            <a:pPr indent="0" lvl="0" marL="0" rtl="0" algn="l">
              <a:lnSpc>
                <a:spcPct val="150000"/>
              </a:lnSpc>
              <a:spcBef>
                <a:spcPts val="1200"/>
              </a:spcBef>
              <a:spcAft>
                <a:spcPts val="0"/>
              </a:spcAft>
              <a:buNone/>
            </a:pPr>
            <a:r>
              <a:rPr lang="en" sz="1200">
                <a:solidFill>
                  <a:schemeClr val="dk1"/>
                </a:solidFill>
                <a:highlight>
                  <a:srgbClr val="FFFFFF"/>
                </a:highlight>
              </a:rPr>
              <a:t> </a:t>
            </a:r>
            <a:r>
              <a:rPr b="1" lang="en" sz="1200">
                <a:solidFill>
                  <a:schemeClr val="dk1"/>
                </a:solidFill>
                <a:highlight>
                  <a:srgbClr val="FFFFFF"/>
                </a:highlight>
              </a:rPr>
              <a:t>Dynamic Provisioning: </a:t>
            </a:r>
            <a:r>
              <a:rPr lang="en" sz="1200">
                <a:solidFill>
                  <a:schemeClr val="dk1"/>
                </a:solidFill>
                <a:highlight>
                  <a:srgbClr val="FFFFFF"/>
                </a:highlight>
              </a:rPr>
              <a:t>Device service may be given a range of BLE address space and told to look for devices of a certain nature in this range. However, the device service does not know that the device is physically there – and the device may not be there at start up. It must continually scan during its operations (typically on some sort of schedule) for new devices within the guides of the location and device parameters provided by configuration.</a:t>
            </a:r>
            <a:endParaRPr sz="1200">
              <a:solidFill>
                <a:schemeClr val="dk1"/>
              </a:solidFill>
              <a:highlight>
                <a:srgbClr val="FFFFFF"/>
              </a:highlight>
            </a:endParaRPr>
          </a:p>
          <a:p>
            <a:pPr indent="0" lvl="0" marL="0" rtl="0" algn="l">
              <a:lnSpc>
                <a:spcPct val="150000"/>
              </a:lnSpc>
              <a:spcBef>
                <a:spcPts val="1200"/>
              </a:spcBef>
              <a:spcAft>
                <a:spcPts val="1200"/>
              </a:spcAft>
              <a:buNone/>
            </a:pPr>
            <a:r>
              <a:rPr lang="en" sz="1200">
                <a:solidFill>
                  <a:schemeClr val="dk1"/>
                </a:solidFill>
                <a:highlight>
                  <a:srgbClr val="FFFFFF"/>
                </a:highlight>
              </a:rPr>
              <a:t>A provision watcher, is specific configuration information provided to a device service (usually at startup) that gets stored in metadata. In addition to providing details about what devices to look for during a scan, a provision watcher may also contain “blocking” indicators, which define parameters about devices that are not to be automatically provisioned.</a:t>
            </a:r>
            <a:endParaRPr sz="1200">
              <a:solidFill>
                <a:schemeClr val="dk1"/>
              </a:solidFill>
              <a:highlight>
                <a:srgbClr val="FFFFF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311700" y="-12175"/>
            <a:ext cx="8520600" cy="572700"/>
          </a:xfrm>
          <a:prstGeom prst="rect">
            <a:avLst/>
          </a:prstGeom>
        </p:spPr>
        <p:txBody>
          <a:bodyPr anchorCtr="0" anchor="t" bIns="91425" lIns="91425" spcFirstLastPara="1" rIns="91425" wrap="square" tIns="91425">
            <a:normAutofit/>
          </a:bodyPr>
          <a:lstStyle/>
          <a:p>
            <a:pPr indent="0" lvl="0" marL="0" marR="0" rtl="0" algn="l">
              <a:lnSpc>
                <a:spcPct val="90000"/>
              </a:lnSpc>
              <a:spcBef>
                <a:spcPts val="0"/>
              </a:spcBef>
              <a:spcAft>
                <a:spcPts val="0"/>
              </a:spcAft>
              <a:buNone/>
            </a:pPr>
            <a:r>
              <a:rPr lang="en" sz="2100">
                <a:solidFill>
                  <a:schemeClr val="dk2"/>
                </a:solidFill>
              </a:rPr>
              <a:t>Add a New Device Profile (Step 1 to provisioning a new device)</a:t>
            </a:r>
            <a:endParaRPr sz="2100">
              <a:solidFill>
                <a:schemeClr val="dk2"/>
              </a:solidFill>
            </a:endParaRPr>
          </a:p>
        </p:txBody>
      </p:sp>
      <p:sp>
        <p:nvSpPr>
          <p:cNvPr id="213" name="Google Shape;213;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4" name="Google Shape;214;p34"/>
          <p:cNvPicPr preferRelativeResize="0"/>
          <p:nvPr/>
        </p:nvPicPr>
        <p:blipFill>
          <a:blip r:embed="rId3">
            <a:alphaModFix/>
          </a:blip>
          <a:stretch>
            <a:fillRect/>
          </a:stretch>
        </p:blipFill>
        <p:spPr>
          <a:xfrm>
            <a:off x="347663" y="776288"/>
            <a:ext cx="8448675" cy="4352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type="title"/>
          </p:nvPr>
        </p:nvSpPr>
        <p:spPr>
          <a:xfrm>
            <a:off x="311700" y="-12175"/>
            <a:ext cx="8520600" cy="572700"/>
          </a:xfrm>
          <a:prstGeom prst="rect">
            <a:avLst/>
          </a:prstGeom>
        </p:spPr>
        <p:txBody>
          <a:bodyPr anchorCtr="0" anchor="t" bIns="91425" lIns="91425" spcFirstLastPara="1" rIns="91425" wrap="square" tIns="91425">
            <a:normAutofit/>
          </a:bodyPr>
          <a:lstStyle/>
          <a:p>
            <a:pPr indent="0" lvl="0" marL="0" marR="0" rtl="0" algn="l">
              <a:lnSpc>
                <a:spcPct val="90000"/>
              </a:lnSpc>
              <a:spcBef>
                <a:spcPts val="0"/>
              </a:spcBef>
              <a:spcAft>
                <a:spcPts val="0"/>
              </a:spcAft>
              <a:buNone/>
            </a:pPr>
            <a:r>
              <a:rPr lang="en" sz="2100">
                <a:solidFill>
                  <a:schemeClr val="dk2"/>
                </a:solidFill>
              </a:rPr>
              <a:t>Add a New Device (Step 2 to provisioning a new device)</a:t>
            </a:r>
            <a:endParaRPr sz="2100">
              <a:solidFill>
                <a:schemeClr val="dk2"/>
              </a:solidFill>
            </a:endParaRPr>
          </a:p>
        </p:txBody>
      </p:sp>
      <p:pic>
        <p:nvPicPr>
          <p:cNvPr id="220" name="Google Shape;220;p35"/>
          <p:cNvPicPr preferRelativeResize="0"/>
          <p:nvPr/>
        </p:nvPicPr>
        <p:blipFill>
          <a:blip r:embed="rId3">
            <a:alphaModFix/>
          </a:blip>
          <a:stretch>
            <a:fillRect/>
          </a:stretch>
        </p:blipFill>
        <p:spPr>
          <a:xfrm>
            <a:off x="1187050" y="560525"/>
            <a:ext cx="6561726" cy="48522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6"/>
          <p:cNvSpPr txBox="1"/>
          <p:nvPr>
            <p:ph type="title"/>
          </p:nvPr>
        </p:nvSpPr>
        <p:spPr>
          <a:xfrm>
            <a:off x="311700" y="140225"/>
            <a:ext cx="5297400" cy="572700"/>
          </a:xfrm>
          <a:prstGeom prst="rect">
            <a:avLst/>
          </a:prstGeom>
        </p:spPr>
        <p:txBody>
          <a:bodyPr anchorCtr="0" anchor="t" bIns="91425" lIns="91425" spcFirstLastPara="1" rIns="91425" wrap="square" tIns="91425">
            <a:normAutofit/>
          </a:bodyPr>
          <a:lstStyle/>
          <a:p>
            <a:pPr indent="0" lvl="0" marL="0" marR="0" rtl="0" algn="l">
              <a:lnSpc>
                <a:spcPct val="90000"/>
              </a:lnSpc>
              <a:spcBef>
                <a:spcPts val="0"/>
              </a:spcBef>
              <a:spcAft>
                <a:spcPts val="0"/>
              </a:spcAft>
              <a:buNone/>
            </a:pPr>
            <a:r>
              <a:rPr lang="en" sz="2100">
                <a:solidFill>
                  <a:schemeClr val="dk2"/>
                </a:solidFill>
              </a:rPr>
              <a:t>Metadata API</a:t>
            </a:r>
            <a:endParaRPr sz="2100">
              <a:solidFill>
                <a:schemeClr val="dk2"/>
              </a:solidFill>
            </a:endParaRPr>
          </a:p>
        </p:txBody>
      </p:sp>
      <p:sp>
        <p:nvSpPr>
          <p:cNvPr id="226" name="Google Shape;226;p36"/>
          <p:cNvSpPr txBox="1"/>
          <p:nvPr>
            <p:ph idx="1" type="body"/>
          </p:nvPr>
        </p:nvSpPr>
        <p:spPr>
          <a:xfrm>
            <a:off x="311700" y="847675"/>
            <a:ext cx="2604600" cy="3416400"/>
          </a:xfrm>
          <a:prstGeom prst="rect">
            <a:avLst/>
          </a:prstGeom>
        </p:spPr>
        <p:txBody>
          <a:bodyPr anchorCtr="0" anchor="t" bIns="91425" lIns="91425" spcFirstLastPara="1" rIns="91425" wrap="square" tIns="91425">
            <a:noAutofit/>
          </a:bodyPr>
          <a:lstStyle/>
          <a:p>
            <a:pPr indent="-306974" lvl="0" marL="457200" rtl="0" algn="l">
              <a:lnSpc>
                <a:spcPct val="150000"/>
              </a:lnSpc>
              <a:spcBef>
                <a:spcPts val="0"/>
              </a:spcBef>
              <a:spcAft>
                <a:spcPts val="0"/>
              </a:spcAft>
              <a:buClr>
                <a:schemeClr val="dk1"/>
              </a:buClr>
              <a:buSzPts val="1234"/>
              <a:buChar char="❖"/>
            </a:pPr>
            <a:r>
              <a:rPr lang="en" sz="1234">
                <a:solidFill>
                  <a:schemeClr val="dk1"/>
                </a:solidFill>
                <a:highlight>
                  <a:srgbClr val="FFFFFF"/>
                </a:highlight>
              </a:rPr>
              <a:t>The Metadata microservice includes the device/sensor metadata database and APIs to expose the database to other services.</a:t>
            </a:r>
            <a:endParaRPr sz="1234">
              <a:solidFill>
                <a:schemeClr val="dk1"/>
              </a:solidFill>
              <a:highlight>
                <a:srgbClr val="FFFFFF"/>
              </a:highlight>
            </a:endParaRPr>
          </a:p>
          <a:p>
            <a:pPr indent="-306974" lvl="0" marL="457200" rtl="0" algn="l">
              <a:lnSpc>
                <a:spcPct val="150000"/>
              </a:lnSpc>
              <a:spcBef>
                <a:spcPts val="0"/>
              </a:spcBef>
              <a:spcAft>
                <a:spcPts val="0"/>
              </a:spcAft>
              <a:buClr>
                <a:schemeClr val="dk1"/>
              </a:buClr>
              <a:buSzPts val="1234"/>
              <a:buChar char="❖"/>
            </a:pPr>
            <a:r>
              <a:rPr lang="en" sz="1234">
                <a:solidFill>
                  <a:schemeClr val="dk1"/>
                </a:solidFill>
                <a:highlight>
                  <a:srgbClr val="FFFFFF"/>
                </a:highlight>
              </a:rPr>
              <a:t> In particular, the device provisioning service deposits and manages device metadata through this service. </a:t>
            </a:r>
            <a:endParaRPr sz="1747"/>
          </a:p>
        </p:txBody>
      </p:sp>
      <p:pic>
        <p:nvPicPr>
          <p:cNvPr id="227" name="Google Shape;227;p36"/>
          <p:cNvPicPr preferRelativeResize="0"/>
          <p:nvPr/>
        </p:nvPicPr>
        <p:blipFill>
          <a:blip r:embed="rId3">
            <a:alphaModFix/>
          </a:blip>
          <a:stretch>
            <a:fillRect/>
          </a:stretch>
        </p:blipFill>
        <p:spPr>
          <a:xfrm>
            <a:off x="2876950" y="1436950"/>
            <a:ext cx="6234700" cy="3583875"/>
          </a:xfrm>
          <a:prstGeom prst="rect">
            <a:avLst/>
          </a:prstGeom>
          <a:noFill/>
          <a:ln>
            <a:noFill/>
          </a:ln>
        </p:spPr>
      </p:pic>
      <p:pic>
        <p:nvPicPr>
          <p:cNvPr id="228" name="Google Shape;228;p36"/>
          <p:cNvPicPr preferRelativeResize="0"/>
          <p:nvPr/>
        </p:nvPicPr>
        <p:blipFill>
          <a:blip r:embed="rId4">
            <a:alphaModFix/>
          </a:blip>
          <a:stretch>
            <a:fillRect/>
          </a:stretch>
        </p:blipFill>
        <p:spPr>
          <a:xfrm>
            <a:off x="6895551" y="-62600"/>
            <a:ext cx="2171050" cy="2912975"/>
          </a:xfrm>
          <a:prstGeom prst="rect">
            <a:avLst/>
          </a:prstGeom>
          <a:noFill/>
          <a:ln>
            <a:noFill/>
          </a:ln>
        </p:spPr>
      </p:pic>
      <p:pic>
        <p:nvPicPr>
          <p:cNvPr id="229" name="Google Shape;229;p36"/>
          <p:cNvPicPr preferRelativeResize="0"/>
          <p:nvPr/>
        </p:nvPicPr>
        <p:blipFill>
          <a:blip r:embed="rId5">
            <a:alphaModFix/>
          </a:blip>
          <a:stretch>
            <a:fillRect/>
          </a:stretch>
        </p:blipFill>
        <p:spPr>
          <a:xfrm>
            <a:off x="6969200" y="2693450"/>
            <a:ext cx="2097400" cy="977800"/>
          </a:xfrm>
          <a:prstGeom prst="rect">
            <a:avLst/>
          </a:prstGeom>
          <a:noFill/>
          <a:ln>
            <a:noFill/>
          </a:ln>
        </p:spPr>
      </p:pic>
      <p:cxnSp>
        <p:nvCxnSpPr>
          <p:cNvPr id="230" name="Google Shape;230;p36"/>
          <p:cNvCxnSpPr/>
          <p:nvPr/>
        </p:nvCxnSpPr>
        <p:spPr>
          <a:xfrm flipH="1" rot="10800000">
            <a:off x="4118050" y="691100"/>
            <a:ext cx="2769000" cy="10650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264375" y="279350"/>
            <a:ext cx="8520600" cy="572700"/>
          </a:xfrm>
          <a:prstGeom prst="rect">
            <a:avLst/>
          </a:prstGeom>
        </p:spPr>
        <p:txBody>
          <a:bodyPr anchorCtr="0" anchor="t" bIns="91425" lIns="91425" spcFirstLastPara="1" rIns="91425" wrap="square" tIns="91425">
            <a:normAutofit/>
          </a:bodyPr>
          <a:lstStyle/>
          <a:p>
            <a:pPr indent="0" lvl="0" marL="0" marR="0" rtl="0" algn="l">
              <a:lnSpc>
                <a:spcPct val="90000"/>
              </a:lnSpc>
              <a:spcBef>
                <a:spcPts val="0"/>
              </a:spcBef>
              <a:spcAft>
                <a:spcPts val="0"/>
              </a:spcAft>
              <a:buNone/>
            </a:pPr>
            <a:r>
              <a:rPr lang="en" sz="2100">
                <a:solidFill>
                  <a:schemeClr val="dk2"/>
                </a:solidFill>
              </a:rPr>
              <a:t>C</a:t>
            </a:r>
            <a:r>
              <a:rPr lang="en" sz="2100">
                <a:solidFill>
                  <a:schemeClr val="dk2"/>
                </a:solidFill>
              </a:rPr>
              <a:t>ommand service </a:t>
            </a:r>
            <a:endParaRPr sz="2100">
              <a:solidFill>
                <a:schemeClr val="dk2"/>
              </a:solidFill>
            </a:endParaRPr>
          </a:p>
        </p:txBody>
      </p:sp>
      <p:sp>
        <p:nvSpPr>
          <p:cNvPr id="236" name="Google Shape;236;p37"/>
          <p:cNvSpPr txBox="1"/>
          <p:nvPr>
            <p:ph idx="1" type="body"/>
          </p:nvPr>
        </p:nvSpPr>
        <p:spPr>
          <a:xfrm>
            <a:off x="209150" y="863550"/>
            <a:ext cx="2907000" cy="3949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852"/>
              <a:buFont typeface="Arial"/>
              <a:buNone/>
            </a:pPr>
            <a:r>
              <a:rPr lang="en" sz="1030">
                <a:solidFill>
                  <a:schemeClr val="dk1"/>
                </a:solidFill>
                <a:highlight>
                  <a:srgbClr val="FFFFFF"/>
                </a:highlight>
                <a:latin typeface="Roboto"/>
                <a:ea typeface="Roboto"/>
                <a:cs typeface="Roboto"/>
                <a:sym typeface="Roboto"/>
              </a:rPr>
              <a:t>command micro service exposes the commands in a common, normalized way to simplify communications with the devices. There are two types of commands that can be sent to a device.</a:t>
            </a:r>
            <a:endParaRPr sz="1030">
              <a:solidFill>
                <a:schemeClr val="dk1"/>
              </a:solidFill>
              <a:highlight>
                <a:srgbClr val="FFFFFF"/>
              </a:highlight>
              <a:latin typeface="Roboto"/>
              <a:ea typeface="Roboto"/>
              <a:cs typeface="Roboto"/>
              <a:sym typeface="Roboto"/>
            </a:endParaRPr>
          </a:p>
          <a:p>
            <a:pPr indent="-294005" lvl="0" marL="736600" rtl="0" algn="l">
              <a:lnSpc>
                <a:spcPct val="115000"/>
              </a:lnSpc>
              <a:spcBef>
                <a:spcPts val="2300"/>
              </a:spcBef>
              <a:spcAft>
                <a:spcPts val="0"/>
              </a:spcAft>
              <a:buClr>
                <a:schemeClr val="dk1"/>
              </a:buClr>
              <a:buSzPts val="1030"/>
              <a:buFont typeface="Roboto"/>
              <a:buChar char="●"/>
            </a:pPr>
            <a:r>
              <a:rPr lang="en" sz="1030">
                <a:solidFill>
                  <a:schemeClr val="dk1"/>
                </a:solidFill>
                <a:highlight>
                  <a:srgbClr val="FFFFFF"/>
                </a:highlight>
                <a:latin typeface="Roboto"/>
                <a:ea typeface="Roboto"/>
                <a:cs typeface="Roboto"/>
                <a:sym typeface="Roboto"/>
              </a:rPr>
              <a:t>a GET command requests data from the device. This is often used to request the latest sensor reading from the device.</a:t>
            </a:r>
            <a:endParaRPr sz="1030">
              <a:solidFill>
                <a:schemeClr val="dk1"/>
              </a:solidFill>
              <a:highlight>
                <a:srgbClr val="FFFFFF"/>
              </a:highlight>
              <a:latin typeface="Roboto"/>
              <a:ea typeface="Roboto"/>
              <a:cs typeface="Roboto"/>
              <a:sym typeface="Roboto"/>
            </a:endParaRPr>
          </a:p>
          <a:p>
            <a:pPr indent="-294005" lvl="0" marL="736600" rtl="0" algn="l">
              <a:lnSpc>
                <a:spcPct val="115000"/>
              </a:lnSpc>
              <a:spcBef>
                <a:spcPts val="0"/>
              </a:spcBef>
              <a:spcAft>
                <a:spcPts val="0"/>
              </a:spcAft>
              <a:buClr>
                <a:schemeClr val="dk1"/>
              </a:buClr>
              <a:buSzPts val="1030"/>
              <a:buFont typeface="Roboto"/>
              <a:buChar char="●"/>
            </a:pPr>
            <a:r>
              <a:rPr lang="en" sz="1030">
                <a:solidFill>
                  <a:schemeClr val="dk1"/>
                </a:solidFill>
                <a:highlight>
                  <a:srgbClr val="FFFFFF"/>
                </a:highlight>
                <a:latin typeface="Roboto"/>
                <a:ea typeface="Roboto"/>
                <a:cs typeface="Roboto"/>
                <a:sym typeface="Roboto"/>
              </a:rPr>
              <a:t>PUT commands request to take action or </a:t>
            </a:r>
            <a:r>
              <a:rPr lang="en" sz="1030">
                <a:solidFill>
                  <a:schemeClr val="hlink"/>
                </a:solidFill>
                <a:highlight>
                  <a:srgbClr val="FFFFFF"/>
                </a:highlight>
                <a:uFill>
                  <a:noFill/>
                </a:uFill>
                <a:latin typeface="Roboto"/>
                <a:ea typeface="Roboto"/>
                <a:cs typeface="Roboto"/>
                <a:sym typeface="Roboto"/>
                <a:hlinkClick r:id="rId3"/>
              </a:rPr>
              <a:t>actuate</a:t>
            </a:r>
            <a:r>
              <a:rPr lang="en" sz="1030">
                <a:solidFill>
                  <a:schemeClr val="dk1"/>
                </a:solidFill>
                <a:highlight>
                  <a:srgbClr val="FFFFFF"/>
                </a:highlight>
                <a:latin typeface="Roboto"/>
                <a:ea typeface="Roboto"/>
                <a:cs typeface="Roboto"/>
                <a:sym typeface="Roboto"/>
              </a:rPr>
              <a:t> the device or to set some configuration on the device.</a:t>
            </a:r>
            <a:endParaRPr sz="1030">
              <a:solidFill>
                <a:schemeClr val="dk1"/>
              </a:solidFill>
              <a:highlight>
                <a:srgbClr val="FFFFFF"/>
              </a:highlight>
              <a:latin typeface="Roboto"/>
              <a:ea typeface="Roboto"/>
              <a:cs typeface="Roboto"/>
              <a:sym typeface="Roboto"/>
            </a:endParaRPr>
          </a:p>
          <a:p>
            <a:pPr indent="0" lvl="0" marL="0" rtl="0" algn="l">
              <a:lnSpc>
                <a:spcPct val="115000"/>
              </a:lnSpc>
              <a:spcBef>
                <a:spcPts val="2300"/>
              </a:spcBef>
              <a:spcAft>
                <a:spcPts val="0"/>
              </a:spcAft>
              <a:buSzPts val="852"/>
              <a:buNone/>
            </a:pPr>
            <a:r>
              <a:rPr lang="en" sz="1030">
                <a:solidFill>
                  <a:schemeClr val="dk1"/>
                </a:solidFill>
                <a:highlight>
                  <a:srgbClr val="FFFFFF"/>
                </a:highlight>
                <a:latin typeface="Roboto"/>
                <a:ea typeface="Roboto"/>
                <a:cs typeface="Roboto"/>
                <a:sym typeface="Roboto"/>
              </a:rPr>
              <a:t>The command micro service gets its knowledge about the devices from the metadata service. The command service always relays commands (GET or PUT) to the devices through the device service</a:t>
            </a:r>
            <a:endParaRPr sz="1030">
              <a:solidFill>
                <a:schemeClr val="dk1"/>
              </a:solidFill>
              <a:highlight>
                <a:srgbClr val="FFFFFF"/>
              </a:highlight>
              <a:latin typeface="Roboto"/>
              <a:ea typeface="Roboto"/>
              <a:cs typeface="Roboto"/>
              <a:sym typeface="Roboto"/>
            </a:endParaRPr>
          </a:p>
          <a:p>
            <a:pPr indent="0" lvl="0" marL="0" rtl="0" algn="l">
              <a:lnSpc>
                <a:spcPct val="115000"/>
              </a:lnSpc>
              <a:spcBef>
                <a:spcPts val="2300"/>
              </a:spcBef>
              <a:spcAft>
                <a:spcPts val="1200"/>
              </a:spcAft>
              <a:buSzPts val="852"/>
              <a:buNone/>
            </a:pPr>
            <a:r>
              <a:t/>
            </a:r>
            <a:endParaRPr sz="1495"/>
          </a:p>
        </p:txBody>
      </p:sp>
      <p:pic>
        <p:nvPicPr>
          <p:cNvPr id="237" name="Google Shape;237;p37"/>
          <p:cNvPicPr preferRelativeResize="0"/>
          <p:nvPr/>
        </p:nvPicPr>
        <p:blipFill>
          <a:blip r:embed="rId4">
            <a:alphaModFix/>
          </a:blip>
          <a:stretch>
            <a:fillRect/>
          </a:stretch>
        </p:blipFill>
        <p:spPr>
          <a:xfrm>
            <a:off x="3371100" y="1004450"/>
            <a:ext cx="5620499" cy="353845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idx="1" type="body"/>
          </p:nvPr>
        </p:nvSpPr>
        <p:spPr>
          <a:xfrm>
            <a:off x="445825" y="181950"/>
            <a:ext cx="2662500" cy="497100"/>
          </a:xfrm>
          <a:prstGeom prst="rect">
            <a:avLst/>
          </a:prstGeom>
        </p:spPr>
        <p:txBody>
          <a:bodyPr anchorCtr="0" anchor="t" bIns="91425" lIns="91425" spcFirstLastPara="1" rIns="91425" wrap="square" tIns="91425">
            <a:normAutofit fontScale="77500"/>
          </a:bodyPr>
          <a:lstStyle/>
          <a:p>
            <a:pPr indent="0" lvl="0" marL="0" marR="0" rtl="0" algn="l">
              <a:lnSpc>
                <a:spcPct val="90000"/>
              </a:lnSpc>
              <a:spcBef>
                <a:spcPts val="0"/>
              </a:spcBef>
              <a:spcAft>
                <a:spcPts val="0"/>
              </a:spcAft>
              <a:buNone/>
            </a:pPr>
            <a:r>
              <a:rPr lang="en" sz="2100"/>
              <a:t>Device actuation cmd flow</a:t>
            </a:r>
            <a:endParaRPr sz="2100"/>
          </a:p>
        </p:txBody>
      </p:sp>
      <p:pic>
        <p:nvPicPr>
          <p:cNvPr id="243" name="Google Shape;243;p38"/>
          <p:cNvPicPr preferRelativeResize="0"/>
          <p:nvPr/>
        </p:nvPicPr>
        <p:blipFill>
          <a:blip r:embed="rId3">
            <a:alphaModFix/>
          </a:blip>
          <a:stretch>
            <a:fillRect/>
          </a:stretch>
        </p:blipFill>
        <p:spPr>
          <a:xfrm>
            <a:off x="2059075" y="747900"/>
            <a:ext cx="5562399" cy="4359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235500" y="140225"/>
            <a:ext cx="8520600" cy="572700"/>
          </a:xfrm>
          <a:prstGeom prst="rect">
            <a:avLst/>
          </a:prstGeom>
        </p:spPr>
        <p:txBody>
          <a:bodyPr anchorCtr="0" anchor="t" bIns="91425" lIns="91425" spcFirstLastPara="1" rIns="91425" wrap="square" tIns="91425">
            <a:normAutofit/>
          </a:bodyPr>
          <a:lstStyle/>
          <a:p>
            <a:pPr indent="0" lvl="0" marL="0" marR="0" rtl="0" algn="l">
              <a:lnSpc>
                <a:spcPct val="90000"/>
              </a:lnSpc>
              <a:spcBef>
                <a:spcPts val="0"/>
              </a:spcBef>
              <a:spcAft>
                <a:spcPts val="0"/>
              </a:spcAft>
              <a:buNone/>
            </a:pPr>
            <a:r>
              <a:rPr lang="en" sz="2100">
                <a:solidFill>
                  <a:schemeClr val="dk2"/>
                </a:solidFill>
              </a:rPr>
              <a:t>Request for Devices and Available Commands</a:t>
            </a:r>
            <a:endParaRPr sz="2100">
              <a:solidFill>
                <a:schemeClr val="dk2"/>
              </a:solidFill>
            </a:endParaRPr>
          </a:p>
        </p:txBody>
      </p:sp>
      <p:pic>
        <p:nvPicPr>
          <p:cNvPr id="249" name="Google Shape;249;p39"/>
          <p:cNvPicPr preferRelativeResize="0"/>
          <p:nvPr/>
        </p:nvPicPr>
        <p:blipFill>
          <a:blip r:embed="rId3">
            <a:alphaModFix/>
          </a:blip>
          <a:stretch>
            <a:fillRect/>
          </a:stretch>
        </p:blipFill>
        <p:spPr>
          <a:xfrm>
            <a:off x="425650" y="883625"/>
            <a:ext cx="8292700" cy="38102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0"/>
          <p:cNvSpPr txBox="1"/>
          <p:nvPr>
            <p:ph type="title"/>
          </p:nvPr>
        </p:nvSpPr>
        <p:spPr>
          <a:xfrm>
            <a:off x="159300" y="216425"/>
            <a:ext cx="3348900" cy="572700"/>
          </a:xfrm>
          <a:prstGeom prst="rect">
            <a:avLst/>
          </a:prstGeom>
        </p:spPr>
        <p:txBody>
          <a:bodyPr anchorCtr="0" anchor="t" bIns="91425" lIns="91425" spcFirstLastPara="1" rIns="91425" wrap="square" tIns="91425">
            <a:normAutofit/>
          </a:bodyPr>
          <a:lstStyle/>
          <a:p>
            <a:pPr indent="0" lvl="0" marL="0" marR="0" rtl="0" algn="l">
              <a:lnSpc>
                <a:spcPct val="90000"/>
              </a:lnSpc>
              <a:spcBef>
                <a:spcPts val="0"/>
              </a:spcBef>
              <a:spcAft>
                <a:spcPts val="0"/>
              </a:spcAft>
              <a:buNone/>
            </a:pPr>
            <a:r>
              <a:rPr lang="en" sz="2100">
                <a:solidFill>
                  <a:schemeClr val="dk2"/>
                </a:solidFill>
              </a:rPr>
              <a:t>Command service API</a:t>
            </a:r>
            <a:endParaRPr sz="2100">
              <a:solidFill>
                <a:schemeClr val="dk2"/>
              </a:solidFill>
            </a:endParaRPr>
          </a:p>
        </p:txBody>
      </p:sp>
      <p:pic>
        <p:nvPicPr>
          <p:cNvPr id="255" name="Google Shape;255;p40"/>
          <p:cNvPicPr preferRelativeResize="0"/>
          <p:nvPr/>
        </p:nvPicPr>
        <p:blipFill>
          <a:blip r:embed="rId3">
            <a:alphaModFix/>
          </a:blip>
          <a:stretch>
            <a:fillRect/>
          </a:stretch>
        </p:blipFill>
        <p:spPr>
          <a:xfrm>
            <a:off x="231275" y="1349500"/>
            <a:ext cx="7700224" cy="3292825"/>
          </a:xfrm>
          <a:prstGeom prst="rect">
            <a:avLst/>
          </a:prstGeom>
          <a:noFill/>
          <a:ln>
            <a:noFill/>
          </a:ln>
        </p:spPr>
      </p:pic>
      <p:pic>
        <p:nvPicPr>
          <p:cNvPr id="256" name="Google Shape;256;p40"/>
          <p:cNvPicPr preferRelativeResize="0"/>
          <p:nvPr/>
        </p:nvPicPr>
        <p:blipFill>
          <a:blip r:embed="rId4">
            <a:alphaModFix/>
          </a:blip>
          <a:stretch>
            <a:fillRect/>
          </a:stretch>
        </p:blipFill>
        <p:spPr>
          <a:xfrm>
            <a:off x="6209046" y="2364625"/>
            <a:ext cx="2587050" cy="1422575"/>
          </a:xfrm>
          <a:prstGeom prst="rect">
            <a:avLst/>
          </a:prstGeom>
          <a:noFill/>
          <a:ln>
            <a:noFill/>
          </a:ln>
        </p:spPr>
      </p:pic>
      <p:pic>
        <p:nvPicPr>
          <p:cNvPr id="257" name="Google Shape;257;p40"/>
          <p:cNvPicPr preferRelativeResize="0"/>
          <p:nvPr/>
        </p:nvPicPr>
        <p:blipFill>
          <a:blip r:embed="rId5">
            <a:alphaModFix/>
          </a:blip>
          <a:stretch>
            <a:fillRect/>
          </a:stretch>
        </p:blipFill>
        <p:spPr>
          <a:xfrm>
            <a:off x="4685795" y="-102080"/>
            <a:ext cx="3013474" cy="2273150"/>
          </a:xfrm>
          <a:prstGeom prst="rect">
            <a:avLst/>
          </a:prstGeom>
          <a:noFill/>
          <a:ln>
            <a:noFill/>
          </a:ln>
        </p:spPr>
      </p:pic>
      <p:cxnSp>
        <p:nvCxnSpPr>
          <p:cNvPr id="258" name="Google Shape;258;p40"/>
          <p:cNvCxnSpPr/>
          <p:nvPr/>
        </p:nvCxnSpPr>
        <p:spPr>
          <a:xfrm>
            <a:off x="923075" y="2097475"/>
            <a:ext cx="5451300" cy="930900"/>
          </a:xfrm>
          <a:prstGeom prst="straightConnector1">
            <a:avLst/>
          </a:prstGeom>
          <a:noFill/>
          <a:ln cap="flat" cmpd="sng" w="19050">
            <a:solidFill>
              <a:srgbClr val="FF0000"/>
            </a:solidFill>
            <a:prstDash val="solid"/>
            <a:round/>
            <a:headEnd len="med" w="med" type="none"/>
            <a:tailEnd len="med" w="med" type="triangle"/>
          </a:ln>
        </p:spPr>
      </p:cxnSp>
      <p:cxnSp>
        <p:nvCxnSpPr>
          <p:cNvPr id="259" name="Google Shape;259;p40"/>
          <p:cNvCxnSpPr/>
          <p:nvPr/>
        </p:nvCxnSpPr>
        <p:spPr>
          <a:xfrm flipH="1" rot="10800000">
            <a:off x="923075" y="456575"/>
            <a:ext cx="3762900" cy="1648800"/>
          </a:xfrm>
          <a:prstGeom prst="straightConnector1">
            <a:avLst/>
          </a:prstGeom>
          <a:noFill/>
          <a:ln cap="flat" cmpd="sng" w="19050">
            <a:solidFill>
              <a:srgbClr val="FF0000"/>
            </a:solidFill>
            <a:prstDash val="solid"/>
            <a:round/>
            <a:headEnd len="med" w="med" type="none"/>
            <a:tailEnd len="med" w="med" type="triangle"/>
          </a:ln>
        </p:spPr>
      </p:cxnSp>
      <p:sp>
        <p:nvSpPr>
          <p:cNvPr id="260" name="Google Shape;260;p40"/>
          <p:cNvSpPr txBox="1"/>
          <p:nvPr/>
        </p:nvSpPr>
        <p:spPr>
          <a:xfrm>
            <a:off x="2216825" y="869213"/>
            <a:ext cx="219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Command to set temp</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1"/>
          <p:cNvSpPr txBox="1"/>
          <p:nvPr>
            <p:ph type="title"/>
          </p:nvPr>
        </p:nvSpPr>
        <p:spPr>
          <a:xfrm>
            <a:off x="122375" y="129475"/>
            <a:ext cx="8520600" cy="572700"/>
          </a:xfrm>
          <a:prstGeom prst="rect">
            <a:avLst/>
          </a:prstGeom>
        </p:spPr>
        <p:txBody>
          <a:bodyPr anchorCtr="0" anchor="t" bIns="91425" lIns="91425" spcFirstLastPara="1" rIns="91425" wrap="square" tIns="91425">
            <a:normAutofit/>
          </a:bodyPr>
          <a:lstStyle/>
          <a:p>
            <a:pPr indent="0" lvl="0" marL="0" marR="0" rtl="0" algn="l">
              <a:lnSpc>
                <a:spcPct val="90000"/>
              </a:lnSpc>
              <a:spcBef>
                <a:spcPts val="0"/>
              </a:spcBef>
              <a:spcAft>
                <a:spcPts val="0"/>
              </a:spcAft>
              <a:buNone/>
            </a:pPr>
            <a:r>
              <a:rPr lang="en" sz="2100">
                <a:solidFill>
                  <a:schemeClr val="dk2"/>
                </a:solidFill>
              </a:rPr>
              <a:t>Device Services</a:t>
            </a:r>
            <a:endParaRPr sz="2100">
              <a:solidFill>
                <a:schemeClr val="dk2"/>
              </a:solidFill>
            </a:endParaRPr>
          </a:p>
        </p:txBody>
      </p:sp>
      <p:sp>
        <p:nvSpPr>
          <p:cNvPr id="266" name="Google Shape;266;p41"/>
          <p:cNvSpPr txBox="1"/>
          <p:nvPr>
            <p:ph idx="1" type="body"/>
          </p:nvPr>
        </p:nvSpPr>
        <p:spPr>
          <a:xfrm>
            <a:off x="311700" y="655275"/>
            <a:ext cx="4674000" cy="4441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605"/>
              <a:buNone/>
            </a:pPr>
            <a:r>
              <a:rPr lang="en" sz="1014">
                <a:solidFill>
                  <a:schemeClr val="dk1"/>
                </a:solidFill>
                <a:highlight>
                  <a:srgbClr val="FFFFFF"/>
                </a:highlight>
              </a:rPr>
              <a:t>All device services must perform the following tasks:</a:t>
            </a:r>
            <a:endParaRPr sz="1014">
              <a:solidFill>
                <a:schemeClr val="dk1"/>
              </a:solidFill>
              <a:highlight>
                <a:srgbClr val="FFFFFF"/>
              </a:highlight>
            </a:endParaRPr>
          </a:p>
          <a:p>
            <a:pPr indent="-293052" lvl="0" marL="457200" rtl="0" algn="l">
              <a:lnSpc>
                <a:spcPct val="150000"/>
              </a:lnSpc>
              <a:spcBef>
                <a:spcPts val="0"/>
              </a:spcBef>
              <a:spcAft>
                <a:spcPts val="0"/>
              </a:spcAft>
              <a:buClr>
                <a:schemeClr val="dk1"/>
              </a:buClr>
              <a:buSzPts val="1015"/>
              <a:buChar char="❖"/>
            </a:pPr>
            <a:r>
              <a:rPr lang="en" sz="1014">
                <a:solidFill>
                  <a:schemeClr val="dk1"/>
                </a:solidFill>
                <a:highlight>
                  <a:srgbClr val="FFFFFF"/>
                </a:highlight>
              </a:rPr>
              <a:t>Register with core metadata – letting all of EdgeX know that it is running and stands ready to manage devices. </a:t>
            </a:r>
            <a:endParaRPr sz="1014">
              <a:solidFill>
                <a:schemeClr val="dk1"/>
              </a:solidFill>
              <a:highlight>
                <a:srgbClr val="FFFFFF"/>
              </a:highlight>
            </a:endParaRPr>
          </a:p>
          <a:p>
            <a:pPr indent="-293052" lvl="0" marL="457200" rtl="0" algn="l">
              <a:lnSpc>
                <a:spcPct val="150000"/>
              </a:lnSpc>
              <a:spcBef>
                <a:spcPts val="0"/>
              </a:spcBef>
              <a:spcAft>
                <a:spcPts val="0"/>
              </a:spcAft>
              <a:buClr>
                <a:schemeClr val="dk1"/>
              </a:buClr>
              <a:buSzPts val="1015"/>
              <a:buChar char="❖"/>
            </a:pPr>
            <a:r>
              <a:rPr lang="en" sz="1014">
                <a:solidFill>
                  <a:schemeClr val="dk1"/>
                </a:solidFill>
                <a:highlight>
                  <a:srgbClr val="FFFFFF"/>
                </a:highlight>
              </a:rPr>
              <a:t>Get its configuration settings from the EdgeX’s configuration service (or local configuration file if the configuration service is not being used).</a:t>
            </a:r>
            <a:endParaRPr sz="1014">
              <a:solidFill>
                <a:schemeClr val="dk1"/>
              </a:solidFill>
              <a:highlight>
                <a:srgbClr val="FFFFFF"/>
              </a:highlight>
            </a:endParaRPr>
          </a:p>
          <a:p>
            <a:pPr indent="-293052" lvl="0" marL="457200" rtl="0" algn="l">
              <a:lnSpc>
                <a:spcPct val="150000"/>
              </a:lnSpc>
              <a:spcBef>
                <a:spcPts val="0"/>
              </a:spcBef>
              <a:spcAft>
                <a:spcPts val="0"/>
              </a:spcAft>
              <a:buClr>
                <a:schemeClr val="dk1"/>
              </a:buClr>
              <a:buSzPts val="1015"/>
              <a:buChar char="❖"/>
            </a:pPr>
            <a:r>
              <a:rPr lang="en" sz="1014">
                <a:solidFill>
                  <a:schemeClr val="dk1"/>
                </a:solidFill>
                <a:highlight>
                  <a:srgbClr val="FFFFFF"/>
                </a:highlight>
              </a:rPr>
              <a:t>Register itself an EdgeX running micro service with the EdgeX registry service (when running) – allowing other EdgeX services to communicate with it.</a:t>
            </a:r>
            <a:endParaRPr sz="1014">
              <a:solidFill>
                <a:schemeClr val="dk1"/>
              </a:solidFill>
              <a:highlight>
                <a:srgbClr val="FFFFFF"/>
              </a:highlight>
            </a:endParaRPr>
          </a:p>
          <a:p>
            <a:pPr indent="-293052" lvl="0" marL="457200" rtl="0" algn="l">
              <a:lnSpc>
                <a:spcPct val="150000"/>
              </a:lnSpc>
              <a:spcBef>
                <a:spcPts val="0"/>
              </a:spcBef>
              <a:spcAft>
                <a:spcPts val="0"/>
              </a:spcAft>
              <a:buClr>
                <a:schemeClr val="dk1"/>
              </a:buClr>
              <a:buSzPts val="1015"/>
              <a:buChar char="❖"/>
            </a:pPr>
            <a:r>
              <a:rPr lang="en" sz="1014">
                <a:solidFill>
                  <a:schemeClr val="dk1"/>
                </a:solidFill>
                <a:highlight>
                  <a:srgbClr val="FFFFFF"/>
                </a:highlight>
              </a:rPr>
              <a:t>Device </a:t>
            </a:r>
            <a:r>
              <a:rPr lang="en" sz="1014">
                <a:solidFill>
                  <a:schemeClr val="dk1"/>
                </a:solidFill>
                <a:highlight>
                  <a:srgbClr val="FFFFFF"/>
                </a:highlight>
              </a:rPr>
              <a:t>provisioning, </a:t>
            </a:r>
            <a:r>
              <a:rPr lang="en" sz="1014">
                <a:solidFill>
                  <a:schemeClr val="dk1"/>
                </a:solidFill>
                <a:highlight>
                  <a:srgbClr val="FFFFFF"/>
                </a:highlight>
              </a:rPr>
              <a:t>On-board and manage physical devices it knows how to communicate with. </a:t>
            </a:r>
            <a:endParaRPr sz="1014">
              <a:solidFill>
                <a:schemeClr val="dk1"/>
              </a:solidFill>
              <a:highlight>
                <a:srgbClr val="FFFFFF"/>
              </a:highlight>
            </a:endParaRPr>
          </a:p>
          <a:p>
            <a:pPr indent="-293052" lvl="0" marL="457200" rtl="0" algn="l">
              <a:lnSpc>
                <a:spcPct val="150000"/>
              </a:lnSpc>
              <a:spcBef>
                <a:spcPts val="0"/>
              </a:spcBef>
              <a:spcAft>
                <a:spcPts val="0"/>
              </a:spcAft>
              <a:buClr>
                <a:schemeClr val="dk1"/>
              </a:buClr>
              <a:buSzPts val="1015"/>
              <a:buChar char="❖"/>
            </a:pPr>
            <a:r>
              <a:rPr lang="en" sz="1014">
                <a:solidFill>
                  <a:schemeClr val="dk1"/>
                </a:solidFill>
                <a:highlight>
                  <a:srgbClr val="FFFFFF"/>
                </a:highlight>
              </a:rPr>
              <a:t>Update and inform EdgeX on the operating state of the device (does it appear the device is still running and able to communicate).</a:t>
            </a:r>
            <a:endParaRPr sz="1014">
              <a:solidFill>
                <a:schemeClr val="dk1"/>
              </a:solidFill>
              <a:highlight>
                <a:srgbClr val="FFFFFF"/>
              </a:highlight>
            </a:endParaRPr>
          </a:p>
          <a:p>
            <a:pPr indent="-293052" lvl="0" marL="457200" rtl="0" algn="l">
              <a:lnSpc>
                <a:spcPct val="150000"/>
              </a:lnSpc>
              <a:spcBef>
                <a:spcPts val="0"/>
              </a:spcBef>
              <a:spcAft>
                <a:spcPts val="0"/>
              </a:spcAft>
              <a:buClr>
                <a:schemeClr val="dk1"/>
              </a:buClr>
              <a:buSzPts val="1015"/>
              <a:buChar char="❖"/>
            </a:pPr>
            <a:r>
              <a:rPr lang="en" sz="1014">
                <a:solidFill>
                  <a:schemeClr val="dk1"/>
                </a:solidFill>
                <a:highlight>
                  <a:srgbClr val="FFFFFF"/>
                </a:highlight>
              </a:rPr>
              <a:t>Monitor for configuration changes and apply new configuration where applicable. </a:t>
            </a:r>
            <a:endParaRPr sz="1014">
              <a:solidFill>
                <a:schemeClr val="dk1"/>
              </a:solidFill>
              <a:highlight>
                <a:srgbClr val="FFFFFF"/>
              </a:highlight>
            </a:endParaRPr>
          </a:p>
          <a:p>
            <a:pPr indent="-293052" lvl="0" marL="457200" rtl="0" algn="l">
              <a:lnSpc>
                <a:spcPct val="150000"/>
              </a:lnSpc>
              <a:spcBef>
                <a:spcPts val="0"/>
              </a:spcBef>
              <a:spcAft>
                <a:spcPts val="0"/>
              </a:spcAft>
              <a:buClr>
                <a:schemeClr val="dk1"/>
              </a:buClr>
              <a:buSzPts val="1015"/>
              <a:buChar char="❖"/>
            </a:pPr>
            <a:r>
              <a:rPr lang="en" sz="1014">
                <a:solidFill>
                  <a:schemeClr val="dk1"/>
                </a:solidFill>
                <a:highlight>
                  <a:srgbClr val="FFFFFF"/>
                </a:highlight>
              </a:rPr>
              <a:t>Get sensor data (i.e. ingest sensor data) and pass that data to the core data micro service via REST.</a:t>
            </a:r>
            <a:endParaRPr sz="1014">
              <a:solidFill>
                <a:schemeClr val="dk1"/>
              </a:solidFill>
              <a:highlight>
                <a:srgbClr val="FFFFFF"/>
              </a:highlight>
            </a:endParaRPr>
          </a:p>
          <a:p>
            <a:pPr indent="-293052" lvl="0" marL="457200" rtl="0" algn="l">
              <a:lnSpc>
                <a:spcPct val="150000"/>
              </a:lnSpc>
              <a:spcBef>
                <a:spcPts val="0"/>
              </a:spcBef>
              <a:spcAft>
                <a:spcPts val="2400"/>
              </a:spcAft>
              <a:buClr>
                <a:schemeClr val="dk1"/>
              </a:buClr>
              <a:buSzPts val="1015"/>
              <a:buChar char="❖"/>
            </a:pPr>
            <a:r>
              <a:rPr lang="en" sz="1014">
                <a:solidFill>
                  <a:schemeClr val="dk1"/>
                </a:solidFill>
                <a:highlight>
                  <a:srgbClr val="FFFFFF"/>
                </a:highlight>
              </a:rPr>
              <a:t>Receive and react to REST based actuation commands.</a:t>
            </a:r>
            <a:endParaRPr sz="1014">
              <a:solidFill>
                <a:schemeClr val="dk1"/>
              </a:solidFill>
              <a:highlight>
                <a:srgbClr val="FFFFFF"/>
              </a:highlight>
            </a:endParaRPr>
          </a:p>
        </p:txBody>
      </p:sp>
      <p:pic>
        <p:nvPicPr>
          <p:cNvPr id="267" name="Google Shape;267;p41"/>
          <p:cNvPicPr preferRelativeResize="0"/>
          <p:nvPr/>
        </p:nvPicPr>
        <p:blipFill>
          <a:blip r:embed="rId3">
            <a:alphaModFix/>
          </a:blip>
          <a:stretch>
            <a:fillRect/>
          </a:stretch>
        </p:blipFill>
        <p:spPr>
          <a:xfrm>
            <a:off x="4902071" y="362950"/>
            <a:ext cx="4222674" cy="26584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idx="1" type="subTitle"/>
          </p:nvPr>
        </p:nvSpPr>
        <p:spPr>
          <a:xfrm>
            <a:off x="311700" y="90925"/>
            <a:ext cx="8520600" cy="5802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 sz="2100"/>
              <a:t>Core Services</a:t>
            </a:r>
            <a:endParaRPr sz="2100"/>
          </a:p>
        </p:txBody>
      </p:sp>
      <p:sp>
        <p:nvSpPr>
          <p:cNvPr id="69" name="Google Shape;69;p15"/>
          <p:cNvSpPr txBox="1"/>
          <p:nvPr/>
        </p:nvSpPr>
        <p:spPr>
          <a:xfrm>
            <a:off x="142100" y="815400"/>
            <a:ext cx="5301300" cy="3950700"/>
          </a:xfrm>
          <a:prstGeom prst="rect">
            <a:avLst/>
          </a:prstGeom>
          <a:noFill/>
          <a:ln>
            <a:noFill/>
          </a:ln>
        </p:spPr>
        <p:txBody>
          <a:bodyPr anchorCtr="0" anchor="t" bIns="91425" lIns="91425" spcFirstLastPara="1" rIns="91425" wrap="square" tIns="91425">
            <a:spAutoFit/>
          </a:bodyPr>
          <a:lstStyle/>
          <a:p>
            <a:pPr indent="0" lvl="0" marL="171450" rtl="0" algn="l">
              <a:lnSpc>
                <a:spcPct val="150000"/>
              </a:lnSpc>
              <a:spcBef>
                <a:spcPts val="0"/>
              </a:spcBef>
              <a:spcAft>
                <a:spcPts val="0"/>
              </a:spcAft>
              <a:buNone/>
            </a:pPr>
            <a:r>
              <a:rPr lang="en" sz="1100">
                <a:solidFill>
                  <a:schemeClr val="dk1"/>
                </a:solidFill>
                <a:highlight>
                  <a:srgbClr val="FFFFFF"/>
                </a:highlight>
                <a:latin typeface="Roboto"/>
                <a:ea typeface="Roboto"/>
                <a:cs typeface="Roboto"/>
                <a:sym typeface="Roboto"/>
              </a:rPr>
              <a:t>Core service layer contains 4 microservices</a:t>
            </a:r>
            <a:endParaRPr sz="1100">
              <a:solidFill>
                <a:schemeClr val="dk1"/>
              </a:solidFill>
              <a:highlight>
                <a:srgbClr val="FFFFFF"/>
              </a:highlight>
              <a:latin typeface="Roboto"/>
              <a:ea typeface="Roboto"/>
              <a:cs typeface="Roboto"/>
              <a:sym typeface="Roboto"/>
            </a:endParaRPr>
          </a:p>
          <a:p>
            <a:pPr indent="0" lvl="0" marL="171450" rtl="0" algn="l">
              <a:lnSpc>
                <a:spcPct val="150000"/>
              </a:lnSpc>
              <a:spcBef>
                <a:spcPts val="0"/>
              </a:spcBef>
              <a:spcAft>
                <a:spcPts val="0"/>
              </a:spcAft>
              <a:buNone/>
            </a:pPr>
            <a:r>
              <a:t/>
            </a:r>
            <a:endParaRPr sz="1100">
              <a:solidFill>
                <a:schemeClr val="dk1"/>
              </a:solidFill>
              <a:highlight>
                <a:srgbClr val="FFFFFF"/>
              </a:highlight>
              <a:latin typeface="Roboto"/>
              <a:ea typeface="Roboto"/>
              <a:cs typeface="Roboto"/>
              <a:sym typeface="Roboto"/>
            </a:endParaRPr>
          </a:p>
          <a:p>
            <a:pPr indent="-241300" lvl="0" marL="285750" rtl="0" algn="l">
              <a:lnSpc>
                <a:spcPct val="150000"/>
              </a:lnSpc>
              <a:spcBef>
                <a:spcPts val="0"/>
              </a:spcBef>
              <a:spcAft>
                <a:spcPts val="0"/>
              </a:spcAft>
              <a:buClr>
                <a:schemeClr val="dk1"/>
              </a:buClr>
              <a:buSzPts val="1100"/>
              <a:buFont typeface="Roboto"/>
              <a:buChar char="❖"/>
            </a:pPr>
            <a:r>
              <a:rPr lang="en" sz="1100">
                <a:solidFill>
                  <a:schemeClr val="dk1"/>
                </a:solidFill>
                <a:highlight>
                  <a:srgbClr val="FFFFFF"/>
                </a:highlight>
                <a:latin typeface="Roboto"/>
                <a:ea typeface="Roboto"/>
                <a:cs typeface="Roboto"/>
                <a:sym typeface="Roboto"/>
              </a:rPr>
              <a:t>Core data: a persistence repository and associated management service for data collected from south side objects.</a:t>
            </a:r>
            <a:endParaRPr sz="1100">
              <a:solidFill>
                <a:schemeClr val="dk1"/>
              </a:solidFill>
              <a:highlight>
                <a:srgbClr val="FFFFFF"/>
              </a:highlight>
              <a:latin typeface="Roboto"/>
              <a:ea typeface="Roboto"/>
              <a:cs typeface="Roboto"/>
              <a:sym typeface="Roboto"/>
            </a:endParaRPr>
          </a:p>
          <a:p>
            <a:pPr indent="-241300" lvl="0" marL="285750" rtl="0" algn="l">
              <a:lnSpc>
                <a:spcPct val="150000"/>
              </a:lnSpc>
              <a:spcBef>
                <a:spcPts val="0"/>
              </a:spcBef>
              <a:spcAft>
                <a:spcPts val="0"/>
              </a:spcAft>
              <a:buClr>
                <a:schemeClr val="dk1"/>
              </a:buClr>
              <a:buSzPts val="1100"/>
              <a:buFont typeface="Roboto"/>
              <a:buChar char="❖"/>
            </a:pPr>
            <a:r>
              <a:rPr lang="en" sz="1100">
                <a:solidFill>
                  <a:schemeClr val="dk1"/>
                </a:solidFill>
                <a:highlight>
                  <a:srgbClr val="FFFFFF"/>
                </a:highlight>
                <a:latin typeface="Roboto"/>
                <a:ea typeface="Roboto"/>
                <a:cs typeface="Roboto"/>
                <a:sym typeface="Roboto"/>
              </a:rPr>
              <a:t>Command: a service that facilitates and controls actuation requests from the north side to the south side.</a:t>
            </a:r>
            <a:endParaRPr sz="1100">
              <a:solidFill>
                <a:schemeClr val="dk1"/>
              </a:solidFill>
              <a:highlight>
                <a:srgbClr val="FFFFFF"/>
              </a:highlight>
              <a:latin typeface="Roboto"/>
              <a:ea typeface="Roboto"/>
              <a:cs typeface="Roboto"/>
              <a:sym typeface="Roboto"/>
            </a:endParaRPr>
          </a:p>
          <a:p>
            <a:pPr indent="-241300" lvl="0" marL="285750" rtl="0" algn="l">
              <a:lnSpc>
                <a:spcPct val="150000"/>
              </a:lnSpc>
              <a:spcBef>
                <a:spcPts val="0"/>
              </a:spcBef>
              <a:spcAft>
                <a:spcPts val="0"/>
              </a:spcAft>
              <a:buClr>
                <a:schemeClr val="dk1"/>
              </a:buClr>
              <a:buSzPts val="1100"/>
              <a:buFont typeface="Roboto"/>
              <a:buChar char="❖"/>
            </a:pPr>
            <a:r>
              <a:rPr lang="en" sz="1100">
                <a:solidFill>
                  <a:schemeClr val="dk1"/>
                </a:solidFill>
                <a:highlight>
                  <a:srgbClr val="FFFFFF"/>
                </a:highlight>
                <a:latin typeface="Roboto"/>
                <a:ea typeface="Roboto"/>
                <a:cs typeface="Roboto"/>
                <a:sym typeface="Roboto"/>
              </a:rPr>
              <a:t>Metadata: a repository and associated management service of metadata about the objects that are connected to EdgeX Foundry. Metadata provides the capability to provision new devices and pair them with their owning device services.</a:t>
            </a:r>
            <a:endParaRPr sz="1100">
              <a:solidFill>
                <a:schemeClr val="dk1"/>
              </a:solidFill>
              <a:highlight>
                <a:srgbClr val="FFFFFF"/>
              </a:highlight>
              <a:latin typeface="Roboto"/>
              <a:ea typeface="Roboto"/>
              <a:cs typeface="Roboto"/>
              <a:sym typeface="Roboto"/>
            </a:endParaRPr>
          </a:p>
          <a:p>
            <a:pPr indent="-241300" lvl="0" marL="285750" rtl="0" algn="l">
              <a:lnSpc>
                <a:spcPct val="150000"/>
              </a:lnSpc>
              <a:spcBef>
                <a:spcPts val="0"/>
              </a:spcBef>
              <a:spcAft>
                <a:spcPts val="0"/>
              </a:spcAft>
              <a:buClr>
                <a:schemeClr val="dk1"/>
              </a:buClr>
              <a:buSzPts val="1100"/>
              <a:buFont typeface="Roboto"/>
              <a:buChar char="❖"/>
            </a:pPr>
            <a:r>
              <a:rPr lang="en" sz="1100">
                <a:solidFill>
                  <a:schemeClr val="dk1"/>
                </a:solidFill>
                <a:highlight>
                  <a:srgbClr val="FFFFFF"/>
                </a:highlight>
                <a:latin typeface="Roboto"/>
                <a:ea typeface="Roboto"/>
                <a:cs typeface="Roboto"/>
                <a:sym typeface="Roboto"/>
              </a:rPr>
              <a:t>Registry and Configuration: provides other EdgeX Foundry micro services with information about associated services within EdgeX Foundry and micro services configuration properties (i.e. - a repository of initialization values).</a:t>
            </a:r>
            <a:endParaRPr sz="1100">
              <a:solidFill>
                <a:schemeClr val="dk1"/>
              </a:solidFill>
              <a:highlight>
                <a:srgbClr val="FFFFFF"/>
              </a:highlight>
              <a:latin typeface="Roboto"/>
              <a:ea typeface="Roboto"/>
              <a:cs typeface="Roboto"/>
              <a:sym typeface="Roboto"/>
            </a:endParaRPr>
          </a:p>
          <a:p>
            <a:pPr indent="0" lvl="0" marL="0" rtl="0" algn="l">
              <a:lnSpc>
                <a:spcPct val="150000"/>
              </a:lnSpc>
              <a:spcBef>
                <a:spcPts val="2300"/>
              </a:spcBef>
              <a:spcAft>
                <a:spcPts val="0"/>
              </a:spcAft>
              <a:buNone/>
            </a:pPr>
            <a:r>
              <a:t/>
            </a:r>
            <a:endParaRPr sz="1100">
              <a:solidFill>
                <a:schemeClr val="dk1"/>
              </a:solidFill>
              <a:highlight>
                <a:srgbClr val="FFFFFF"/>
              </a:highlight>
              <a:latin typeface="Roboto"/>
              <a:ea typeface="Roboto"/>
              <a:cs typeface="Roboto"/>
              <a:sym typeface="Roboto"/>
            </a:endParaRPr>
          </a:p>
        </p:txBody>
      </p:sp>
      <p:pic>
        <p:nvPicPr>
          <p:cNvPr id="70" name="Google Shape;70;p15"/>
          <p:cNvPicPr preferRelativeResize="0"/>
          <p:nvPr/>
        </p:nvPicPr>
        <p:blipFill>
          <a:blip r:embed="rId3">
            <a:alphaModFix/>
          </a:blip>
          <a:stretch>
            <a:fillRect/>
          </a:stretch>
        </p:blipFill>
        <p:spPr>
          <a:xfrm>
            <a:off x="5064900" y="615325"/>
            <a:ext cx="4138182" cy="23277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2"/>
          <p:cNvSpPr txBox="1"/>
          <p:nvPr>
            <p:ph type="title"/>
          </p:nvPr>
        </p:nvSpPr>
        <p:spPr>
          <a:xfrm>
            <a:off x="235500" y="140225"/>
            <a:ext cx="8520600" cy="572700"/>
          </a:xfrm>
          <a:prstGeom prst="rect">
            <a:avLst/>
          </a:prstGeom>
        </p:spPr>
        <p:txBody>
          <a:bodyPr anchorCtr="0" anchor="t" bIns="91425" lIns="91425" spcFirstLastPara="1" rIns="91425" wrap="square" tIns="91425">
            <a:normAutofit/>
          </a:bodyPr>
          <a:lstStyle/>
          <a:p>
            <a:pPr indent="0" lvl="0" marL="0" marR="0" rtl="0" algn="l">
              <a:lnSpc>
                <a:spcPct val="90000"/>
              </a:lnSpc>
              <a:spcBef>
                <a:spcPts val="0"/>
              </a:spcBef>
              <a:spcAft>
                <a:spcPts val="0"/>
              </a:spcAft>
              <a:buNone/>
            </a:pPr>
            <a:r>
              <a:rPr lang="en" sz="2100">
                <a:solidFill>
                  <a:schemeClr val="dk2"/>
                </a:solidFill>
              </a:rPr>
              <a:t>Starting device service</a:t>
            </a:r>
            <a:endParaRPr sz="2100">
              <a:solidFill>
                <a:schemeClr val="dk2"/>
              </a:solidFill>
            </a:endParaRPr>
          </a:p>
        </p:txBody>
      </p:sp>
      <p:pic>
        <p:nvPicPr>
          <p:cNvPr id="273" name="Google Shape;273;p42"/>
          <p:cNvPicPr preferRelativeResize="0"/>
          <p:nvPr/>
        </p:nvPicPr>
        <p:blipFill>
          <a:blip r:embed="rId3">
            <a:alphaModFix/>
          </a:blip>
          <a:stretch>
            <a:fillRect/>
          </a:stretch>
        </p:blipFill>
        <p:spPr>
          <a:xfrm>
            <a:off x="1421625" y="671075"/>
            <a:ext cx="5820675" cy="4325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3"/>
          <p:cNvSpPr txBox="1"/>
          <p:nvPr>
            <p:ph type="title"/>
          </p:nvPr>
        </p:nvSpPr>
        <p:spPr>
          <a:xfrm>
            <a:off x="159300" y="64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90000"/>
              </a:lnSpc>
              <a:spcBef>
                <a:spcPts val="0"/>
              </a:spcBef>
              <a:spcAft>
                <a:spcPts val="0"/>
              </a:spcAft>
              <a:buNone/>
            </a:pPr>
            <a:r>
              <a:rPr lang="en" sz="2100">
                <a:solidFill>
                  <a:schemeClr val="dk2"/>
                </a:solidFill>
              </a:rPr>
              <a:t>Device Services SDK</a:t>
            </a:r>
            <a:endParaRPr sz="2100">
              <a:solidFill>
                <a:schemeClr val="dk2"/>
              </a:solidFill>
            </a:endParaRPr>
          </a:p>
          <a:p>
            <a:pPr indent="0" lvl="0" marL="0" marR="0" rtl="0" algn="l">
              <a:lnSpc>
                <a:spcPct val="90000"/>
              </a:lnSpc>
              <a:spcBef>
                <a:spcPts val="0"/>
              </a:spcBef>
              <a:spcAft>
                <a:spcPts val="0"/>
              </a:spcAft>
              <a:buNone/>
            </a:pPr>
            <a:r>
              <a:t/>
            </a:r>
            <a:endParaRPr sz="2100">
              <a:solidFill>
                <a:schemeClr val="dk2"/>
              </a:solidFill>
            </a:endParaRPr>
          </a:p>
        </p:txBody>
      </p:sp>
      <p:sp>
        <p:nvSpPr>
          <p:cNvPr id="279" name="Google Shape;279;p43"/>
          <p:cNvSpPr txBox="1"/>
          <p:nvPr>
            <p:ph idx="1" type="body"/>
          </p:nvPr>
        </p:nvSpPr>
        <p:spPr>
          <a:xfrm>
            <a:off x="222425" y="440150"/>
            <a:ext cx="5481300" cy="274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018"/>
              <a:buNone/>
            </a:pPr>
            <a:r>
              <a:rPr lang="en" sz="910">
                <a:solidFill>
                  <a:schemeClr val="dk1"/>
                </a:solidFill>
                <a:highlight>
                  <a:srgbClr val="FFFFFF"/>
                </a:highlight>
              </a:rPr>
              <a:t>The SDKs are libraries to be incorporated into a new micro service. Include information  such as initialization of the device service, getting the service configured, sending sensor data to core data, managing communications with core metadata, and much more are handled by the code in the SDK library. The code in the SDK also helps to ensure your device service adheres to rules and standards of EdgeX – such as making sure the service registers with the EdgeX registry service when it starts up.</a:t>
            </a:r>
            <a:endParaRPr sz="910">
              <a:solidFill>
                <a:schemeClr val="dk1"/>
              </a:solidFill>
              <a:highlight>
                <a:srgbClr val="FFFFFF"/>
              </a:highlight>
            </a:endParaRPr>
          </a:p>
          <a:p>
            <a:pPr indent="-286385" lvl="0" marL="736600" rtl="0" algn="l">
              <a:lnSpc>
                <a:spcPct val="115000"/>
              </a:lnSpc>
              <a:spcBef>
                <a:spcPts val="2300"/>
              </a:spcBef>
              <a:spcAft>
                <a:spcPts val="0"/>
              </a:spcAft>
              <a:buClr>
                <a:schemeClr val="dk1"/>
              </a:buClr>
              <a:buSzPts val="910"/>
              <a:buFont typeface="Arial"/>
              <a:buChar char="●"/>
            </a:pPr>
            <a:r>
              <a:rPr lang="en" sz="910">
                <a:solidFill>
                  <a:schemeClr val="dk1"/>
                </a:solidFill>
                <a:highlight>
                  <a:srgbClr val="FFFFFF"/>
                </a:highlight>
              </a:rPr>
              <a:t>Synchronous read and write operations</a:t>
            </a:r>
            <a:endParaRPr sz="910">
              <a:solidFill>
                <a:schemeClr val="dk1"/>
              </a:solidFill>
              <a:highlight>
                <a:srgbClr val="FFFFFF"/>
              </a:highlight>
            </a:endParaRPr>
          </a:p>
          <a:p>
            <a:pPr indent="-286385" lvl="0" marL="736600" rtl="0" algn="l">
              <a:lnSpc>
                <a:spcPct val="115000"/>
              </a:lnSpc>
              <a:spcBef>
                <a:spcPts val="0"/>
              </a:spcBef>
              <a:spcAft>
                <a:spcPts val="0"/>
              </a:spcAft>
              <a:buClr>
                <a:schemeClr val="dk1"/>
              </a:buClr>
              <a:buSzPts val="910"/>
              <a:buFont typeface="Arial"/>
              <a:buChar char="●"/>
            </a:pPr>
            <a:r>
              <a:rPr lang="en" sz="910">
                <a:solidFill>
                  <a:schemeClr val="dk1"/>
                </a:solidFill>
                <a:highlight>
                  <a:srgbClr val="FFFFFF"/>
                </a:highlight>
              </a:rPr>
              <a:t>Asynchronous device data collection</a:t>
            </a:r>
            <a:endParaRPr sz="910">
              <a:solidFill>
                <a:schemeClr val="dk1"/>
              </a:solidFill>
              <a:highlight>
                <a:srgbClr val="FFFFFF"/>
              </a:highlight>
            </a:endParaRPr>
          </a:p>
          <a:p>
            <a:pPr indent="-286385" lvl="0" marL="736600" rtl="0" algn="l">
              <a:lnSpc>
                <a:spcPct val="115000"/>
              </a:lnSpc>
              <a:spcBef>
                <a:spcPts val="0"/>
              </a:spcBef>
              <a:spcAft>
                <a:spcPts val="0"/>
              </a:spcAft>
              <a:buClr>
                <a:schemeClr val="dk1"/>
              </a:buClr>
              <a:buSzPts val="910"/>
              <a:buFont typeface="Arial"/>
              <a:buChar char="●"/>
            </a:pPr>
            <a:r>
              <a:rPr lang="en" sz="910">
                <a:solidFill>
                  <a:schemeClr val="dk1"/>
                </a:solidFill>
                <a:highlight>
                  <a:srgbClr val="FFFFFF"/>
                </a:highlight>
              </a:rPr>
              <a:t>Initialization and deconstruction of Driver Interface</a:t>
            </a:r>
            <a:endParaRPr sz="910">
              <a:solidFill>
                <a:schemeClr val="dk1"/>
              </a:solidFill>
              <a:highlight>
                <a:srgbClr val="FFFFFF"/>
              </a:highlight>
            </a:endParaRPr>
          </a:p>
          <a:p>
            <a:pPr indent="-286385" lvl="0" marL="736600" rtl="0" algn="l">
              <a:lnSpc>
                <a:spcPct val="115000"/>
              </a:lnSpc>
              <a:spcBef>
                <a:spcPts val="0"/>
              </a:spcBef>
              <a:spcAft>
                <a:spcPts val="0"/>
              </a:spcAft>
              <a:buClr>
                <a:schemeClr val="dk1"/>
              </a:buClr>
              <a:buSzPts val="910"/>
              <a:buFont typeface="Arial"/>
              <a:buChar char="●"/>
            </a:pPr>
            <a:r>
              <a:rPr lang="en" sz="910">
                <a:solidFill>
                  <a:schemeClr val="dk1"/>
                </a:solidFill>
                <a:highlight>
                  <a:srgbClr val="FFFFFF"/>
                </a:highlight>
              </a:rPr>
              <a:t>Initialization and destruction of Device Connection</a:t>
            </a:r>
            <a:endParaRPr sz="910">
              <a:solidFill>
                <a:schemeClr val="dk1"/>
              </a:solidFill>
              <a:highlight>
                <a:srgbClr val="FFFFFF"/>
              </a:highlight>
            </a:endParaRPr>
          </a:p>
          <a:p>
            <a:pPr indent="-286385" lvl="0" marL="736600" rtl="0" algn="l">
              <a:lnSpc>
                <a:spcPct val="115000"/>
              </a:lnSpc>
              <a:spcBef>
                <a:spcPts val="0"/>
              </a:spcBef>
              <a:spcAft>
                <a:spcPts val="0"/>
              </a:spcAft>
              <a:buClr>
                <a:schemeClr val="dk1"/>
              </a:buClr>
              <a:buSzPts val="910"/>
              <a:buFont typeface="Arial"/>
              <a:buChar char="●"/>
            </a:pPr>
            <a:r>
              <a:rPr lang="en" sz="910">
                <a:solidFill>
                  <a:schemeClr val="dk1"/>
                </a:solidFill>
                <a:highlight>
                  <a:srgbClr val="FFFFFF"/>
                </a:highlight>
              </a:rPr>
              <a:t>Framework for automated Provisioning Mechanism</a:t>
            </a:r>
            <a:endParaRPr sz="910">
              <a:solidFill>
                <a:schemeClr val="dk1"/>
              </a:solidFill>
              <a:highlight>
                <a:srgbClr val="FFFFFF"/>
              </a:highlight>
            </a:endParaRPr>
          </a:p>
          <a:p>
            <a:pPr indent="-286385" lvl="0" marL="736600" rtl="0" algn="l">
              <a:lnSpc>
                <a:spcPct val="115000"/>
              </a:lnSpc>
              <a:spcBef>
                <a:spcPts val="0"/>
              </a:spcBef>
              <a:spcAft>
                <a:spcPts val="0"/>
              </a:spcAft>
              <a:buClr>
                <a:schemeClr val="dk1"/>
              </a:buClr>
              <a:buSzPts val="910"/>
              <a:buFont typeface="Arial"/>
              <a:buChar char="●"/>
            </a:pPr>
            <a:r>
              <a:rPr lang="en" sz="910">
                <a:solidFill>
                  <a:schemeClr val="dk1"/>
                </a:solidFill>
                <a:highlight>
                  <a:srgbClr val="FFFFFF"/>
                </a:highlight>
              </a:rPr>
              <a:t>Support for multiple classes of Devices with Profiles</a:t>
            </a:r>
            <a:endParaRPr sz="910">
              <a:solidFill>
                <a:schemeClr val="dk1"/>
              </a:solidFill>
              <a:highlight>
                <a:srgbClr val="FFFFFF"/>
              </a:highlight>
            </a:endParaRPr>
          </a:p>
          <a:p>
            <a:pPr indent="-286385" lvl="0" marL="736600" rtl="0" algn="l">
              <a:lnSpc>
                <a:spcPct val="115000"/>
              </a:lnSpc>
              <a:spcBef>
                <a:spcPts val="0"/>
              </a:spcBef>
              <a:spcAft>
                <a:spcPts val="0"/>
              </a:spcAft>
              <a:buClr>
                <a:schemeClr val="dk1"/>
              </a:buClr>
              <a:buSzPts val="910"/>
              <a:buFont typeface="Arial"/>
              <a:buChar char="●"/>
            </a:pPr>
            <a:r>
              <a:rPr lang="en" sz="910">
                <a:solidFill>
                  <a:schemeClr val="dk1"/>
                </a:solidFill>
                <a:highlight>
                  <a:srgbClr val="FFFFFF"/>
                </a:highlight>
              </a:rPr>
              <a:t>Support for sets of actions triggered by a command</a:t>
            </a:r>
            <a:endParaRPr sz="910">
              <a:solidFill>
                <a:schemeClr val="dk1"/>
              </a:solidFill>
              <a:highlight>
                <a:srgbClr val="FFFFFF"/>
              </a:highlight>
            </a:endParaRPr>
          </a:p>
          <a:p>
            <a:pPr indent="-286385" lvl="0" marL="736600" rtl="0" algn="l">
              <a:lnSpc>
                <a:spcPct val="115000"/>
              </a:lnSpc>
              <a:spcBef>
                <a:spcPts val="0"/>
              </a:spcBef>
              <a:spcAft>
                <a:spcPts val="0"/>
              </a:spcAft>
              <a:buClr>
                <a:schemeClr val="dk1"/>
              </a:buClr>
              <a:buSzPts val="910"/>
              <a:buFont typeface="Arial"/>
              <a:buChar char="●"/>
            </a:pPr>
            <a:r>
              <a:rPr lang="en" sz="910">
                <a:solidFill>
                  <a:schemeClr val="dk1"/>
                </a:solidFill>
                <a:highlight>
                  <a:srgbClr val="FFFFFF"/>
                </a:highlight>
              </a:rPr>
              <a:t>Cached responses to queries</a:t>
            </a:r>
            <a:endParaRPr sz="910">
              <a:solidFill>
                <a:schemeClr val="dk1"/>
              </a:solidFill>
              <a:highlight>
                <a:srgbClr val="FFFFFF"/>
              </a:highlight>
            </a:endParaRPr>
          </a:p>
          <a:p>
            <a:pPr indent="0" lvl="0" marL="0" rtl="0" algn="l">
              <a:lnSpc>
                <a:spcPct val="115000"/>
              </a:lnSpc>
              <a:spcBef>
                <a:spcPts val="2300"/>
              </a:spcBef>
              <a:spcAft>
                <a:spcPts val="1200"/>
              </a:spcAft>
              <a:buSzPts val="1018"/>
              <a:buNone/>
            </a:pPr>
            <a:r>
              <a:t/>
            </a:r>
            <a:endParaRPr sz="910">
              <a:solidFill>
                <a:schemeClr val="dk1"/>
              </a:solidFill>
              <a:highlight>
                <a:srgbClr val="FFFFFF"/>
              </a:highlight>
            </a:endParaRPr>
          </a:p>
        </p:txBody>
      </p:sp>
      <p:pic>
        <p:nvPicPr>
          <p:cNvPr id="280" name="Google Shape;280;p43"/>
          <p:cNvPicPr preferRelativeResize="0"/>
          <p:nvPr/>
        </p:nvPicPr>
        <p:blipFill>
          <a:blip r:embed="rId3">
            <a:alphaModFix/>
          </a:blip>
          <a:stretch>
            <a:fillRect/>
          </a:stretch>
        </p:blipFill>
        <p:spPr>
          <a:xfrm>
            <a:off x="5767575" y="116275"/>
            <a:ext cx="3187099" cy="2164100"/>
          </a:xfrm>
          <a:prstGeom prst="rect">
            <a:avLst/>
          </a:prstGeom>
          <a:noFill/>
          <a:ln>
            <a:noFill/>
          </a:ln>
        </p:spPr>
      </p:pic>
      <p:pic>
        <p:nvPicPr>
          <p:cNvPr id="281" name="Google Shape;281;p43"/>
          <p:cNvPicPr preferRelativeResize="0"/>
          <p:nvPr/>
        </p:nvPicPr>
        <p:blipFill>
          <a:blip r:embed="rId4">
            <a:alphaModFix/>
          </a:blip>
          <a:stretch>
            <a:fillRect/>
          </a:stretch>
        </p:blipFill>
        <p:spPr>
          <a:xfrm>
            <a:off x="4948800" y="2432775"/>
            <a:ext cx="4023743" cy="2558325"/>
          </a:xfrm>
          <a:prstGeom prst="rect">
            <a:avLst/>
          </a:prstGeom>
          <a:noFill/>
          <a:ln>
            <a:noFill/>
          </a:ln>
        </p:spPr>
      </p:pic>
      <p:pic>
        <p:nvPicPr>
          <p:cNvPr id="282" name="Google Shape;282;p43"/>
          <p:cNvPicPr preferRelativeResize="0"/>
          <p:nvPr/>
        </p:nvPicPr>
        <p:blipFill>
          <a:blip r:embed="rId5">
            <a:alphaModFix/>
          </a:blip>
          <a:stretch>
            <a:fillRect/>
          </a:stretch>
        </p:blipFill>
        <p:spPr>
          <a:xfrm>
            <a:off x="6897325" y="2571750"/>
            <a:ext cx="2119675" cy="1420500"/>
          </a:xfrm>
          <a:prstGeom prst="rect">
            <a:avLst/>
          </a:prstGeom>
          <a:noFill/>
          <a:ln>
            <a:noFill/>
          </a:ln>
        </p:spPr>
      </p:pic>
      <p:pic>
        <p:nvPicPr>
          <p:cNvPr id="283" name="Google Shape;283;p43"/>
          <p:cNvPicPr preferRelativeResize="0"/>
          <p:nvPr/>
        </p:nvPicPr>
        <p:blipFill>
          <a:blip r:embed="rId6">
            <a:alphaModFix/>
          </a:blip>
          <a:stretch>
            <a:fillRect/>
          </a:stretch>
        </p:blipFill>
        <p:spPr>
          <a:xfrm>
            <a:off x="935900" y="2922625"/>
            <a:ext cx="3884226" cy="2131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4"/>
          <p:cNvSpPr txBox="1"/>
          <p:nvPr>
            <p:ph type="title"/>
          </p:nvPr>
        </p:nvSpPr>
        <p:spPr>
          <a:xfrm>
            <a:off x="177600" y="168900"/>
            <a:ext cx="8520600" cy="572700"/>
          </a:xfrm>
          <a:prstGeom prst="rect">
            <a:avLst/>
          </a:prstGeom>
        </p:spPr>
        <p:txBody>
          <a:bodyPr anchorCtr="0" anchor="t" bIns="91425" lIns="91425" spcFirstLastPara="1" rIns="91425" wrap="square" tIns="91425">
            <a:normAutofit/>
          </a:bodyPr>
          <a:lstStyle/>
          <a:p>
            <a:pPr indent="0" lvl="0" marL="0" marR="0" rtl="0" algn="l">
              <a:lnSpc>
                <a:spcPct val="90000"/>
              </a:lnSpc>
              <a:spcBef>
                <a:spcPts val="0"/>
              </a:spcBef>
              <a:spcAft>
                <a:spcPts val="0"/>
              </a:spcAft>
              <a:buNone/>
            </a:pPr>
            <a:r>
              <a:rPr lang="en" sz="2100">
                <a:solidFill>
                  <a:schemeClr val="dk2"/>
                </a:solidFill>
              </a:rPr>
              <a:t>Application services</a:t>
            </a:r>
            <a:endParaRPr sz="2100">
              <a:solidFill>
                <a:schemeClr val="dk2"/>
              </a:solidFill>
            </a:endParaRPr>
          </a:p>
        </p:txBody>
      </p:sp>
      <p:sp>
        <p:nvSpPr>
          <p:cNvPr id="289" name="Google Shape;289;p44"/>
          <p:cNvSpPr txBox="1"/>
          <p:nvPr>
            <p:ph idx="1" type="body"/>
          </p:nvPr>
        </p:nvSpPr>
        <p:spPr>
          <a:xfrm>
            <a:off x="115125" y="678975"/>
            <a:ext cx="4887300" cy="2577000"/>
          </a:xfrm>
          <a:prstGeom prst="rect">
            <a:avLst/>
          </a:prstGeom>
        </p:spPr>
        <p:txBody>
          <a:bodyPr anchorCtr="0" anchor="t" bIns="91425" lIns="91425" spcFirstLastPara="1" rIns="91425" wrap="square" tIns="91425">
            <a:normAutofit/>
          </a:bodyPr>
          <a:lstStyle/>
          <a:p>
            <a:pPr indent="-298608" lvl="0" marL="457200" rtl="0" algn="l">
              <a:lnSpc>
                <a:spcPct val="115000"/>
              </a:lnSpc>
              <a:spcBef>
                <a:spcPts val="0"/>
              </a:spcBef>
              <a:spcAft>
                <a:spcPts val="0"/>
              </a:spcAft>
              <a:buClr>
                <a:schemeClr val="dk1"/>
              </a:buClr>
              <a:buSzPts val="1103"/>
              <a:buChar char="●"/>
            </a:pPr>
            <a:r>
              <a:rPr lang="en" sz="1102">
                <a:solidFill>
                  <a:schemeClr val="dk1"/>
                </a:solidFill>
                <a:highlight>
                  <a:srgbClr val="FFFFFF"/>
                </a:highlight>
              </a:rPr>
              <a:t>Get data from EdgeX Foundry to be processed at the edge and/or sent to external systems (be it analytics package, enterprise or on-prem application, cloud systems like Azure IoT, AWS IoT, or Google IoT Core, etc.). </a:t>
            </a:r>
            <a:endParaRPr sz="1102">
              <a:solidFill>
                <a:schemeClr val="dk1"/>
              </a:solidFill>
              <a:highlight>
                <a:srgbClr val="FFFFFF"/>
              </a:highlight>
            </a:endParaRPr>
          </a:p>
          <a:p>
            <a:pPr indent="-298608" lvl="0" marL="457200" rtl="0" algn="l">
              <a:lnSpc>
                <a:spcPct val="115000"/>
              </a:lnSpc>
              <a:spcBef>
                <a:spcPts val="0"/>
              </a:spcBef>
              <a:spcAft>
                <a:spcPts val="0"/>
              </a:spcAft>
              <a:buClr>
                <a:schemeClr val="dk1"/>
              </a:buClr>
              <a:buSzPts val="1103"/>
              <a:buChar char="●"/>
            </a:pPr>
            <a:r>
              <a:rPr lang="en" sz="1102">
                <a:solidFill>
                  <a:schemeClr val="dk1"/>
                </a:solidFill>
                <a:highlight>
                  <a:srgbClr val="FFFFFF"/>
                </a:highlight>
              </a:rPr>
              <a:t>Provide the means for data to be prepared (transformed, enriched, filtered, etc.) and groomed (formatted, compressed, encrypted, etc.) before being sent to an endpoint of choice or published back to other Application Service to consume.</a:t>
            </a:r>
            <a:endParaRPr sz="1102">
              <a:solidFill>
                <a:schemeClr val="dk1"/>
              </a:solidFill>
              <a:highlight>
                <a:srgbClr val="FFFFFF"/>
              </a:highlight>
            </a:endParaRPr>
          </a:p>
          <a:p>
            <a:pPr indent="-298608" lvl="0" marL="457200" rtl="0" algn="l">
              <a:lnSpc>
                <a:spcPct val="115000"/>
              </a:lnSpc>
              <a:spcBef>
                <a:spcPts val="0"/>
              </a:spcBef>
              <a:spcAft>
                <a:spcPts val="0"/>
              </a:spcAft>
              <a:buClr>
                <a:schemeClr val="dk1"/>
              </a:buClr>
              <a:buSzPts val="1103"/>
              <a:buChar char="●"/>
            </a:pPr>
            <a:r>
              <a:rPr lang="en" sz="1102">
                <a:solidFill>
                  <a:schemeClr val="dk1"/>
                </a:solidFill>
                <a:highlight>
                  <a:srgbClr val="FFFFFF"/>
                </a:highlight>
              </a:rPr>
              <a:t>Application Services are based on the idea of a "Functions Pipeline". A functions pipeline is a collection of functions that process messages (in this case EdgeX event/reading messages) in the order that you've specified</a:t>
            </a:r>
            <a:endParaRPr sz="1102">
              <a:solidFill>
                <a:schemeClr val="dk1"/>
              </a:solidFill>
              <a:highlight>
                <a:srgbClr val="FFFFFF"/>
              </a:highlight>
            </a:endParaRPr>
          </a:p>
        </p:txBody>
      </p:sp>
      <p:pic>
        <p:nvPicPr>
          <p:cNvPr id="290" name="Google Shape;290;p44"/>
          <p:cNvPicPr preferRelativeResize="0"/>
          <p:nvPr/>
        </p:nvPicPr>
        <p:blipFill>
          <a:blip r:embed="rId3">
            <a:alphaModFix/>
          </a:blip>
          <a:stretch>
            <a:fillRect/>
          </a:stretch>
        </p:blipFill>
        <p:spPr>
          <a:xfrm>
            <a:off x="416499" y="3504624"/>
            <a:ext cx="4284550" cy="1248175"/>
          </a:xfrm>
          <a:prstGeom prst="rect">
            <a:avLst/>
          </a:prstGeom>
          <a:noFill/>
          <a:ln>
            <a:noFill/>
          </a:ln>
        </p:spPr>
      </p:pic>
      <p:pic>
        <p:nvPicPr>
          <p:cNvPr id="291" name="Google Shape;291;p44"/>
          <p:cNvPicPr preferRelativeResize="0"/>
          <p:nvPr/>
        </p:nvPicPr>
        <p:blipFill>
          <a:blip r:embed="rId4">
            <a:alphaModFix/>
          </a:blip>
          <a:stretch>
            <a:fillRect/>
          </a:stretch>
        </p:blipFill>
        <p:spPr>
          <a:xfrm>
            <a:off x="5189000" y="2673068"/>
            <a:ext cx="3878800" cy="2300606"/>
          </a:xfrm>
          <a:prstGeom prst="rect">
            <a:avLst/>
          </a:prstGeom>
          <a:noFill/>
          <a:ln>
            <a:noFill/>
          </a:ln>
        </p:spPr>
      </p:pic>
      <p:pic>
        <p:nvPicPr>
          <p:cNvPr id="292" name="Google Shape;292;p44"/>
          <p:cNvPicPr preferRelativeResize="0"/>
          <p:nvPr/>
        </p:nvPicPr>
        <p:blipFill>
          <a:blip r:embed="rId5">
            <a:alphaModFix/>
          </a:blip>
          <a:stretch>
            <a:fillRect/>
          </a:stretch>
        </p:blipFill>
        <p:spPr>
          <a:xfrm>
            <a:off x="4904000" y="95150"/>
            <a:ext cx="4402845" cy="2476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5"/>
          <p:cNvSpPr txBox="1"/>
          <p:nvPr>
            <p:ph type="title"/>
          </p:nvPr>
        </p:nvSpPr>
        <p:spPr>
          <a:xfrm>
            <a:off x="256475" y="247800"/>
            <a:ext cx="8520600" cy="572700"/>
          </a:xfrm>
          <a:prstGeom prst="rect">
            <a:avLst/>
          </a:prstGeom>
        </p:spPr>
        <p:txBody>
          <a:bodyPr anchorCtr="0" anchor="t" bIns="91425" lIns="91425" spcFirstLastPara="1" rIns="91425" wrap="square" tIns="91425">
            <a:normAutofit/>
          </a:bodyPr>
          <a:lstStyle/>
          <a:p>
            <a:pPr indent="0" lvl="0" marL="0" marR="0" rtl="0" algn="l">
              <a:lnSpc>
                <a:spcPct val="90000"/>
              </a:lnSpc>
              <a:spcBef>
                <a:spcPts val="0"/>
              </a:spcBef>
              <a:spcAft>
                <a:spcPts val="0"/>
              </a:spcAft>
              <a:buNone/>
            </a:pPr>
            <a:r>
              <a:rPr lang="en" sz="2100">
                <a:solidFill>
                  <a:schemeClr val="dk2"/>
                </a:solidFill>
              </a:rPr>
              <a:t>Application SDKs</a:t>
            </a:r>
            <a:endParaRPr sz="2100">
              <a:solidFill>
                <a:schemeClr val="dk2"/>
              </a:solidFill>
            </a:endParaRPr>
          </a:p>
        </p:txBody>
      </p:sp>
      <p:sp>
        <p:nvSpPr>
          <p:cNvPr id="298" name="Google Shape;298;p45"/>
          <p:cNvSpPr txBox="1"/>
          <p:nvPr>
            <p:ph idx="1" type="body"/>
          </p:nvPr>
        </p:nvSpPr>
        <p:spPr>
          <a:xfrm>
            <a:off x="83100" y="1076275"/>
            <a:ext cx="30093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highlight>
                  <a:srgbClr val="FFFFFF"/>
                </a:highlight>
              </a:rPr>
              <a:t>The SDK is built around the idea of a "Functions Pipeline". </a:t>
            </a:r>
            <a:endParaRPr sz="1400">
              <a:solidFill>
                <a:schemeClr val="dk1"/>
              </a:solidFill>
              <a:highlight>
                <a:srgbClr val="FFFFFF"/>
              </a:highlight>
            </a:endParaRPr>
          </a:p>
          <a:p>
            <a:pPr indent="-317500" lvl="0" marL="457200" rtl="0" algn="l">
              <a:spcBef>
                <a:spcPts val="0"/>
              </a:spcBef>
              <a:spcAft>
                <a:spcPts val="0"/>
              </a:spcAft>
              <a:buClr>
                <a:schemeClr val="dk1"/>
              </a:buClr>
              <a:buSzPts val="1400"/>
              <a:buChar char="❖"/>
            </a:pPr>
            <a:r>
              <a:rPr lang="en" sz="1400">
                <a:solidFill>
                  <a:schemeClr val="dk1"/>
                </a:solidFill>
                <a:highlight>
                  <a:srgbClr val="FFFFFF"/>
                </a:highlight>
              </a:rPr>
              <a:t>A functions pipeline is a collection of various functions that process the data in the order that have specified. </a:t>
            </a:r>
            <a:endParaRPr sz="1400">
              <a:solidFill>
                <a:schemeClr val="dk1"/>
              </a:solidFill>
              <a:highlight>
                <a:srgbClr val="FFFFFF"/>
              </a:highlight>
            </a:endParaRPr>
          </a:p>
          <a:p>
            <a:pPr indent="-342900" lvl="0" marL="457200" rtl="0" algn="l">
              <a:spcBef>
                <a:spcPts val="0"/>
              </a:spcBef>
              <a:spcAft>
                <a:spcPts val="0"/>
              </a:spcAft>
              <a:buSzPts val="1800"/>
              <a:buChar char="❖"/>
            </a:pPr>
            <a:r>
              <a:rPr lang="en" sz="1400">
                <a:solidFill>
                  <a:schemeClr val="dk1"/>
                </a:solidFill>
                <a:highlight>
                  <a:srgbClr val="FFFFFF"/>
                </a:highlight>
              </a:rPr>
              <a:t>The functions pipeline is executed by the specified </a:t>
            </a:r>
            <a:r>
              <a:rPr lang="en" sz="1400">
                <a:solidFill>
                  <a:schemeClr val="hlink"/>
                </a:solidFill>
                <a:highlight>
                  <a:srgbClr val="FFFFFF"/>
                </a:highlight>
                <a:uFill>
                  <a:noFill/>
                </a:uFill>
                <a:hlinkClick r:id="rId3"/>
              </a:rPr>
              <a:t>trigger</a:t>
            </a:r>
            <a:r>
              <a:rPr lang="en" sz="1400">
                <a:solidFill>
                  <a:schemeClr val="dk1"/>
                </a:solidFill>
                <a:highlight>
                  <a:srgbClr val="FFFFFF"/>
                </a:highlight>
              </a:rPr>
              <a:t> in the </a:t>
            </a:r>
            <a:r>
              <a:rPr lang="en" sz="1050">
                <a:solidFill>
                  <a:schemeClr val="dk1"/>
                </a:solidFill>
              </a:rPr>
              <a:t>configuration.toml</a:t>
            </a:r>
            <a:endParaRPr sz="1900"/>
          </a:p>
        </p:txBody>
      </p:sp>
      <p:pic>
        <p:nvPicPr>
          <p:cNvPr id="299" name="Google Shape;299;p45"/>
          <p:cNvPicPr preferRelativeResize="0"/>
          <p:nvPr/>
        </p:nvPicPr>
        <p:blipFill>
          <a:blip r:embed="rId4">
            <a:alphaModFix/>
          </a:blip>
          <a:stretch>
            <a:fillRect/>
          </a:stretch>
        </p:blipFill>
        <p:spPr>
          <a:xfrm>
            <a:off x="4999265" y="389125"/>
            <a:ext cx="4137210" cy="1783625"/>
          </a:xfrm>
          <a:prstGeom prst="rect">
            <a:avLst/>
          </a:prstGeom>
          <a:noFill/>
          <a:ln>
            <a:noFill/>
          </a:ln>
        </p:spPr>
      </p:pic>
      <p:sp>
        <p:nvSpPr>
          <p:cNvPr id="300" name="Google Shape;300;p45"/>
          <p:cNvSpPr txBox="1"/>
          <p:nvPr/>
        </p:nvSpPr>
        <p:spPr>
          <a:xfrm>
            <a:off x="4959275" y="110950"/>
            <a:ext cx="2798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Config TOML file for source and sink of events</a:t>
            </a:r>
            <a:endParaRPr sz="800"/>
          </a:p>
        </p:txBody>
      </p:sp>
      <p:pic>
        <p:nvPicPr>
          <p:cNvPr id="301" name="Google Shape;301;p45"/>
          <p:cNvPicPr preferRelativeResize="0"/>
          <p:nvPr/>
        </p:nvPicPr>
        <p:blipFill>
          <a:blip r:embed="rId5">
            <a:alphaModFix/>
          </a:blip>
          <a:stretch>
            <a:fillRect/>
          </a:stretch>
        </p:blipFill>
        <p:spPr>
          <a:xfrm>
            <a:off x="2965150" y="1740639"/>
            <a:ext cx="2798399" cy="3352985"/>
          </a:xfrm>
          <a:prstGeom prst="rect">
            <a:avLst/>
          </a:prstGeom>
          <a:noFill/>
          <a:ln>
            <a:noFill/>
          </a:ln>
        </p:spPr>
      </p:pic>
      <p:pic>
        <p:nvPicPr>
          <p:cNvPr id="302" name="Google Shape;302;p45"/>
          <p:cNvPicPr preferRelativeResize="0"/>
          <p:nvPr/>
        </p:nvPicPr>
        <p:blipFill>
          <a:blip r:embed="rId6">
            <a:alphaModFix/>
          </a:blip>
          <a:stretch>
            <a:fillRect/>
          </a:stretch>
        </p:blipFill>
        <p:spPr>
          <a:xfrm>
            <a:off x="5886949" y="2029374"/>
            <a:ext cx="3153725" cy="24579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6"/>
          <p:cNvSpPr txBox="1"/>
          <p:nvPr>
            <p:ph type="title"/>
          </p:nvPr>
        </p:nvSpPr>
        <p:spPr>
          <a:xfrm>
            <a:off x="9144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rgbClr val="990000"/>
                </a:solidFill>
              </a:rPr>
              <a:t>Summery</a:t>
            </a:r>
            <a:endParaRPr/>
          </a:p>
        </p:txBody>
      </p:sp>
      <p:graphicFrame>
        <p:nvGraphicFramePr>
          <p:cNvPr id="308" name="Google Shape;308;p46"/>
          <p:cNvGraphicFramePr/>
          <p:nvPr/>
        </p:nvGraphicFramePr>
        <p:xfrm>
          <a:off x="230150" y="474175"/>
          <a:ext cx="3000000" cy="3000000"/>
        </p:xfrm>
        <a:graphic>
          <a:graphicData uri="http://schemas.openxmlformats.org/drawingml/2006/table">
            <a:tbl>
              <a:tblPr>
                <a:noFill/>
                <a:tableStyleId>{DB7B8DDE-E5A5-4418-95BC-66AC16652AB5}</a:tableStyleId>
              </a:tblPr>
              <a:tblGrid>
                <a:gridCol w="1565475"/>
                <a:gridCol w="7300375"/>
              </a:tblGrid>
              <a:tr h="614075">
                <a:tc>
                  <a:txBody>
                    <a:bodyPr/>
                    <a:lstStyle/>
                    <a:p>
                      <a:pPr indent="0" lvl="0" marL="0" rtl="0" algn="l">
                        <a:spcBef>
                          <a:spcPts val="0"/>
                        </a:spcBef>
                        <a:spcAft>
                          <a:spcPts val="0"/>
                        </a:spcAft>
                        <a:buClr>
                          <a:schemeClr val="dk1"/>
                        </a:buClr>
                        <a:buSzPts val="1100"/>
                        <a:buFont typeface="Arial"/>
                        <a:buNone/>
                      </a:pPr>
                      <a:r>
                        <a:rPr lang="en" sz="900">
                          <a:solidFill>
                            <a:schemeClr val="dk1"/>
                          </a:solidFill>
                        </a:rPr>
                        <a:t>IOT protocol support and Device SDK</a:t>
                      </a:r>
                      <a:endParaRPr sz="900">
                        <a:solidFill>
                          <a:schemeClr val="dk1"/>
                        </a:solidFill>
                      </a:endParaRPr>
                    </a:p>
                    <a:p>
                      <a:pPr indent="0" lvl="0" marL="0" rtl="0" algn="l">
                        <a:spcBef>
                          <a:spcPts val="0"/>
                        </a:spcBef>
                        <a:spcAft>
                          <a:spcPts val="0"/>
                        </a:spcAft>
                        <a:buNone/>
                      </a:pPr>
                      <a:r>
                        <a:t/>
                      </a:r>
                      <a:endParaRPr sz="9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A4C2F4"/>
                    </a:solidFill>
                  </a:tcPr>
                </a:tc>
                <a:tc>
                  <a:txBody>
                    <a:bodyPr/>
                    <a:lstStyle/>
                    <a:p>
                      <a:pPr indent="-148590" lvl="0" marL="182880" rtl="0" algn="l">
                        <a:spcBef>
                          <a:spcPts val="0"/>
                        </a:spcBef>
                        <a:spcAft>
                          <a:spcPts val="0"/>
                        </a:spcAft>
                        <a:buSzPts val="900"/>
                        <a:buChar char="❖"/>
                      </a:pPr>
                      <a:r>
                        <a:rPr lang="en" sz="900"/>
                        <a:t>Most of </a:t>
                      </a:r>
                      <a:r>
                        <a:rPr lang="en" sz="900"/>
                        <a:t>IOT protocol support by device services in github.</a:t>
                      </a:r>
                      <a:endParaRPr sz="900"/>
                    </a:p>
                    <a:p>
                      <a:pPr indent="-148590" lvl="0" marL="182880" rtl="0" algn="l">
                        <a:spcBef>
                          <a:spcPts val="0"/>
                        </a:spcBef>
                        <a:spcAft>
                          <a:spcPts val="0"/>
                        </a:spcAft>
                        <a:buSzPts val="900"/>
                        <a:buChar char="❖"/>
                      </a:pPr>
                      <a:r>
                        <a:rPr lang="en" sz="900"/>
                        <a:t>New device service can be added for specific devices/protocol</a:t>
                      </a:r>
                      <a:endParaRPr sz="900"/>
                    </a:p>
                    <a:p>
                      <a:pPr indent="-148590" lvl="0" marL="182880" rtl="0" algn="l">
                        <a:spcBef>
                          <a:spcPts val="0"/>
                        </a:spcBef>
                        <a:spcAft>
                          <a:spcPts val="0"/>
                        </a:spcAft>
                        <a:buSzPts val="900"/>
                        <a:buChar char="❖"/>
                      </a:pPr>
                      <a:r>
                        <a:rPr lang="en" sz="900"/>
                        <a:t>Device service SDKs for </a:t>
                      </a:r>
                      <a:r>
                        <a:rPr lang="en" sz="900"/>
                        <a:t>quickly</a:t>
                      </a:r>
                      <a:r>
                        <a:rPr lang="en" sz="900"/>
                        <a:t> </a:t>
                      </a:r>
                      <a:r>
                        <a:rPr lang="en" sz="900"/>
                        <a:t>develop</a:t>
                      </a:r>
                      <a:r>
                        <a:rPr lang="en" sz="900"/>
                        <a:t> new service for support new device/protocol</a:t>
                      </a:r>
                      <a:endParaRPr sz="900"/>
                    </a:p>
                    <a:p>
                      <a:pPr indent="-148590" lvl="0" marL="182880" rtl="0" algn="l">
                        <a:spcBef>
                          <a:spcPts val="0"/>
                        </a:spcBef>
                        <a:spcAft>
                          <a:spcPts val="0"/>
                        </a:spcAft>
                        <a:buSzPts val="900"/>
                        <a:buChar char="❖"/>
                      </a:pPr>
                      <a:r>
                        <a:rPr lang="en" sz="900"/>
                        <a:t>Device services are in GO lang</a:t>
                      </a:r>
                      <a:endParaRPr sz="900"/>
                    </a:p>
                  </a:txBody>
                  <a:tcPr marT="45700"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A4C2F4"/>
                    </a:solidFill>
                  </a:tcPr>
                </a:tc>
              </a:tr>
              <a:tr h="370175">
                <a:tc>
                  <a:txBody>
                    <a:bodyPr/>
                    <a:lstStyle/>
                    <a:p>
                      <a:pPr indent="0" lvl="0" marL="0" rtl="0" algn="l">
                        <a:spcBef>
                          <a:spcPts val="0"/>
                        </a:spcBef>
                        <a:spcAft>
                          <a:spcPts val="0"/>
                        </a:spcAft>
                        <a:buNone/>
                      </a:pPr>
                      <a:r>
                        <a:rPr lang="en" sz="900"/>
                        <a:t>Device command support</a:t>
                      </a:r>
                      <a:endParaRPr sz="9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3C47D"/>
                    </a:solidFill>
                  </a:tcPr>
                </a:tc>
                <a:tc>
                  <a:txBody>
                    <a:bodyPr/>
                    <a:lstStyle/>
                    <a:p>
                      <a:pPr indent="-148590" lvl="0" marL="182880" rtl="0" algn="l">
                        <a:spcBef>
                          <a:spcPts val="0"/>
                        </a:spcBef>
                        <a:spcAft>
                          <a:spcPts val="0"/>
                        </a:spcAft>
                        <a:buClr>
                          <a:schemeClr val="dk1"/>
                        </a:buClr>
                        <a:buSzPts val="900"/>
                        <a:buChar char="❖"/>
                      </a:pPr>
                      <a:r>
                        <a:rPr lang="en" sz="900">
                          <a:solidFill>
                            <a:schemeClr val="dk1"/>
                          </a:solidFill>
                        </a:rPr>
                        <a:t>Mature system for control the devices by </a:t>
                      </a:r>
                      <a:r>
                        <a:rPr lang="en" sz="900">
                          <a:solidFill>
                            <a:schemeClr val="dk1"/>
                          </a:solidFill>
                        </a:rPr>
                        <a:t>maintaining</a:t>
                      </a:r>
                      <a:r>
                        <a:rPr lang="en" sz="900">
                          <a:solidFill>
                            <a:schemeClr val="dk1"/>
                          </a:solidFill>
                        </a:rPr>
                        <a:t> devices profiles and states in Metadata</a:t>
                      </a:r>
                      <a:endParaRPr sz="900">
                        <a:solidFill>
                          <a:schemeClr val="dk1"/>
                        </a:solidFill>
                      </a:endParaRPr>
                    </a:p>
                    <a:p>
                      <a:pPr indent="-148590" lvl="0" marL="182880" rtl="0" algn="l">
                        <a:spcBef>
                          <a:spcPts val="0"/>
                        </a:spcBef>
                        <a:spcAft>
                          <a:spcPts val="0"/>
                        </a:spcAft>
                        <a:buClr>
                          <a:schemeClr val="dk1"/>
                        </a:buClr>
                        <a:buSzPts val="900"/>
                        <a:buChar char="❖"/>
                      </a:pPr>
                      <a:r>
                        <a:rPr lang="en" sz="900">
                          <a:solidFill>
                            <a:schemeClr val="dk1"/>
                          </a:solidFill>
                        </a:rPr>
                        <a:t>Good Close loop support: local </a:t>
                      </a:r>
                      <a:r>
                        <a:rPr lang="en" sz="900">
                          <a:solidFill>
                            <a:schemeClr val="dk1"/>
                          </a:solidFill>
                        </a:rPr>
                        <a:t>analytics and feedback to devices</a:t>
                      </a:r>
                      <a:r>
                        <a:rPr lang="en" sz="900">
                          <a:solidFill>
                            <a:schemeClr val="dk1"/>
                          </a:solidFill>
                        </a:rPr>
                        <a:t> </a:t>
                      </a:r>
                      <a:endParaRPr sz="900">
                        <a:solidFill>
                          <a:schemeClr val="dk1"/>
                        </a:solidFill>
                      </a:endParaRPr>
                    </a:p>
                  </a:txBody>
                  <a:tcPr marT="45700"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3C47D"/>
                    </a:solidFill>
                  </a:tcPr>
                </a:tc>
              </a:tr>
              <a:tr h="491950">
                <a:tc>
                  <a:txBody>
                    <a:bodyPr/>
                    <a:lstStyle/>
                    <a:p>
                      <a:pPr indent="0" lvl="0" marL="0" rtl="0" algn="l">
                        <a:spcBef>
                          <a:spcPts val="0"/>
                        </a:spcBef>
                        <a:spcAft>
                          <a:spcPts val="0"/>
                        </a:spcAft>
                        <a:buNone/>
                      </a:pPr>
                      <a:r>
                        <a:rPr lang="en" sz="900"/>
                        <a:t>Device Metadata</a:t>
                      </a:r>
                      <a:endParaRPr sz="9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3C47D"/>
                    </a:solidFill>
                  </a:tcPr>
                </a:tc>
                <a:tc>
                  <a:txBody>
                    <a:bodyPr/>
                    <a:lstStyle/>
                    <a:p>
                      <a:pPr indent="-148590" lvl="0" marL="182880" rtl="0" algn="l">
                        <a:spcBef>
                          <a:spcPts val="0"/>
                        </a:spcBef>
                        <a:spcAft>
                          <a:spcPts val="0"/>
                        </a:spcAft>
                        <a:buClr>
                          <a:schemeClr val="dk1"/>
                        </a:buClr>
                        <a:buSzPts val="900"/>
                        <a:buChar char="❖"/>
                      </a:pPr>
                      <a:r>
                        <a:rPr lang="en" sz="900">
                          <a:solidFill>
                            <a:schemeClr val="dk1"/>
                          </a:solidFill>
                        </a:rPr>
                        <a:t>Maintain device profiles for communications, device states and </a:t>
                      </a:r>
                      <a:r>
                        <a:rPr lang="en" sz="900">
                          <a:solidFill>
                            <a:schemeClr val="dk1"/>
                          </a:solidFill>
                        </a:rPr>
                        <a:t>relation</a:t>
                      </a:r>
                      <a:r>
                        <a:rPr lang="en" sz="900">
                          <a:solidFill>
                            <a:schemeClr val="dk1"/>
                          </a:solidFill>
                        </a:rPr>
                        <a:t> between profiles and device services</a:t>
                      </a:r>
                      <a:endParaRPr sz="900">
                        <a:solidFill>
                          <a:schemeClr val="dk1"/>
                        </a:solidFill>
                      </a:endParaRPr>
                    </a:p>
                    <a:p>
                      <a:pPr indent="-148590" lvl="0" marL="182880" rtl="0" algn="l">
                        <a:spcBef>
                          <a:spcPts val="0"/>
                        </a:spcBef>
                        <a:spcAft>
                          <a:spcPts val="0"/>
                        </a:spcAft>
                        <a:buClr>
                          <a:schemeClr val="dk1"/>
                        </a:buClr>
                        <a:buSzPts val="900"/>
                        <a:buChar char="❖"/>
                      </a:pPr>
                      <a:r>
                        <a:rPr lang="en" sz="900">
                          <a:solidFill>
                            <a:schemeClr val="dk1"/>
                          </a:solidFill>
                        </a:rPr>
                        <a:t>Focus on Rich set of templates for devices attributes</a:t>
                      </a:r>
                      <a:endParaRPr sz="900">
                        <a:solidFill>
                          <a:schemeClr val="dk1"/>
                        </a:solidFill>
                      </a:endParaRPr>
                    </a:p>
                    <a:p>
                      <a:pPr indent="-91440" lvl="0" marL="182880" rtl="0" algn="l">
                        <a:spcBef>
                          <a:spcPts val="0"/>
                        </a:spcBef>
                        <a:spcAft>
                          <a:spcPts val="0"/>
                        </a:spcAft>
                        <a:buNone/>
                      </a:pPr>
                      <a:r>
                        <a:t/>
                      </a:r>
                      <a:endParaRPr sz="900"/>
                    </a:p>
                  </a:txBody>
                  <a:tcPr marT="45700"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3C47D"/>
                    </a:solidFill>
                  </a:tcPr>
                </a:tc>
              </a:tr>
              <a:tr h="411700">
                <a:tc>
                  <a:txBody>
                    <a:bodyPr/>
                    <a:lstStyle/>
                    <a:p>
                      <a:pPr indent="0" lvl="0" marL="0" rtl="0" algn="l">
                        <a:spcBef>
                          <a:spcPts val="0"/>
                        </a:spcBef>
                        <a:spcAft>
                          <a:spcPts val="0"/>
                        </a:spcAft>
                        <a:buNone/>
                      </a:pPr>
                      <a:r>
                        <a:rPr lang="en" sz="900"/>
                        <a:t>Application services for North Interface</a:t>
                      </a:r>
                      <a:endParaRPr sz="9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3C47D"/>
                    </a:solidFill>
                  </a:tcPr>
                </a:tc>
                <a:tc>
                  <a:txBody>
                    <a:bodyPr/>
                    <a:lstStyle/>
                    <a:p>
                      <a:pPr indent="-148590" lvl="0" marL="182880" rtl="0" algn="l">
                        <a:spcBef>
                          <a:spcPts val="0"/>
                        </a:spcBef>
                        <a:spcAft>
                          <a:spcPts val="0"/>
                        </a:spcAft>
                        <a:buSzPts val="900"/>
                        <a:buChar char="❖"/>
                      </a:pPr>
                      <a:r>
                        <a:rPr lang="en" sz="900"/>
                        <a:t>To export data to third party systems like servers, data center or cloud, example </a:t>
                      </a:r>
                      <a:r>
                        <a:rPr lang="en" sz="900"/>
                        <a:t>application</a:t>
                      </a:r>
                      <a:r>
                        <a:rPr lang="en" sz="900"/>
                        <a:t> services supported</a:t>
                      </a:r>
                      <a:endParaRPr sz="900"/>
                    </a:p>
                    <a:p>
                      <a:pPr indent="-148590" lvl="0" marL="182880" rtl="0" algn="l">
                        <a:spcBef>
                          <a:spcPts val="0"/>
                        </a:spcBef>
                        <a:spcAft>
                          <a:spcPts val="0"/>
                        </a:spcAft>
                        <a:buSzPts val="900"/>
                        <a:buChar char="❖"/>
                      </a:pPr>
                      <a:r>
                        <a:rPr lang="en" sz="900"/>
                        <a:t>Application SDKs for for quick develop and support new cloud or servers</a:t>
                      </a:r>
                      <a:endParaRPr sz="900"/>
                    </a:p>
                  </a:txBody>
                  <a:tcPr marT="45700"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3C47D"/>
                    </a:solidFill>
                  </a:tcPr>
                </a:tc>
              </a:tr>
              <a:tr h="289575">
                <a:tc>
                  <a:txBody>
                    <a:bodyPr/>
                    <a:lstStyle/>
                    <a:p>
                      <a:pPr indent="0" lvl="0" marL="0" rtl="0" algn="l">
                        <a:spcBef>
                          <a:spcPts val="0"/>
                        </a:spcBef>
                        <a:spcAft>
                          <a:spcPts val="0"/>
                        </a:spcAft>
                        <a:buClr>
                          <a:schemeClr val="dk1"/>
                        </a:buClr>
                        <a:buSzPts val="1100"/>
                        <a:buFont typeface="Arial"/>
                        <a:buNone/>
                      </a:pPr>
                      <a:r>
                        <a:rPr lang="en" sz="900">
                          <a:solidFill>
                            <a:schemeClr val="dk1"/>
                          </a:solidFill>
                        </a:rPr>
                        <a:t>Filters and transforms</a:t>
                      </a:r>
                      <a:endParaRPr sz="9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A4C2F4"/>
                    </a:solidFill>
                  </a:tcPr>
                </a:tc>
                <a:tc>
                  <a:txBody>
                    <a:bodyPr/>
                    <a:lstStyle/>
                    <a:p>
                      <a:pPr indent="-148590" lvl="0" marL="182880" rtl="0" algn="l">
                        <a:spcBef>
                          <a:spcPts val="0"/>
                        </a:spcBef>
                        <a:spcAft>
                          <a:spcPts val="0"/>
                        </a:spcAft>
                        <a:buClr>
                          <a:schemeClr val="dk1"/>
                        </a:buClr>
                        <a:buSzPts val="900"/>
                        <a:buChar char="❖"/>
                      </a:pPr>
                      <a:r>
                        <a:rPr lang="en" sz="900">
                          <a:solidFill>
                            <a:schemeClr val="dk1"/>
                          </a:solidFill>
                        </a:rPr>
                        <a:t>Framework provided in configuration to filter and transform data by application service</a:t>
                      </a:r>
                      <a:endParaRPr sz="900">
                        <a:solidFill>
                          <a:schemeClr val="dk1"/>
                        </a:solidFill>
                      </a:endParaRPr>
                    </a:p>
                  </a:txBody>
                  <a:tcPr marT="45700"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A4C2F4"/>
                    </a:solidFill>
                  </a:tcPr>
                </a:tc>
              </a:tr>
              <a:tr h="451150">
                <a:tc>
                  <a:txBody>
                    <a:bodyPr/>
                    <a:lstStyle/>
                    <a:p>
                      <a:pPr indent="0" lvl="0" marL="0" marR="0" rtl="0" algn="l">
                        <a:lnSpc>
                          <a:spcPct val="100000"/>
                        </a:lnSpc>
                        <a:spcBef>
                          <a:spcPts val="0"/>
                        </a:spcBef>
                        <a:spcAft>
                          <a:spcPts val="0"/>
                        </a:spcAft>
                        <a:buNone/>
                      </a:pPr>
                      <a:r>
                        <a:rPr lang="en" sz="900">
                          <a:solidFill>
                            <a:schemeClr val="dk1"/>
                          </a:solidFill>
                        </a:rPr>
                        <a:t>Distributed architecture</a:t>
                      </a:r>
                      <a:endParaRPr sz="900">
                        <a:solidFill>
                          <a:schemeClr val="dk1"/>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3C47D"/>
                    </a:solidFill>
                  </a:tcPr>
                </a:tc>
                <a:tc>
                  <a:txBody>
                    <a:bodyPr/>
                    <a:lstStyle/>
                    <a:p>
                      <a:pPr indent="-148590" lvl="0" marL="182880" marR="0" rtl="0" algn="l">
                        <a:lnSpc>
                          <a:spcPct val="100000"/>
                        </a:lnSpc>
                        <a:spcBef>
                          <a:spcPts val="0"/>
                        </a:spcBef>
                        <a:spcAft>
                          <a:spcPts val="0"/>
                        </a:spcAft>
                        <a:buClr>
                          <a:schemeClr val="dk1"/>
                        </a:buClr>
                        <a:buSzPts val="900"/>
                        <a:buChar char="❖"/>
                      </a:pPr>
                      <a:r>
                        <a:rPr lang="en" sz="900">
                          <a:solidFill>
                            <a:schemeClr val="dk1"/>
                          </a:solidFill>
                        </a:rPr>
                        <a:t>Loosely</a:t>
                      </a:r>
                      <a:r>
                        <a:rPr lang="en" sz="900">
                          <a:solidFill>
                            <a:schemeClr val="dk1"/>
                          </a:solidFill>
                        </a:rPr>
                        <a:t> coupled arch and </a:t>
                      </a:r>
                      <a:r>
                        <a:rPr lang="en" sz="900">
                          <a:solidFill>
                            <a:schemeClr val="dk1"/>
                          </a:solidFill>
                        </a:rPr>
                        <a:t>Registry</a:t>
                      </a:r>
                      <a:r>
                        <a:rPr lang="en" sz="900">
                          <a:solidFill>
                            <a:schemeClr val="dk1"/>
                          </a:solidFill>
                        </a:rPr>
                        <a:t> of micro services for </a:t>
                      </a:r>
                      <a:r>
                        <a:rPr lang="en" sz="900">
                          <a:solidFill>
                            <a:schemeClr val="dk1"/>
                          </a:solidFill>
                        </a:rPr>
                        <a:t>registry</a:t>
                      </a:r>
                      <a:r>
                        <a:rPr lang="en" sz="900">
                          <a:solidFill>
                            <a:schemeClr val="dk1"/>
                          </a:solidFill>
                        </a:rPr>
                        <a:t> and discovery by Consul</a:t>
                      </a:r>
                      <a:endParaRPr sz="900">
                        <a:solidFill>
                          <a:schemeClr val="dk1"/>
                        </a:solidFill>
                      </a:endParaRPr>
                    </a:p>
                    <a:p>
                      <a:pPr indent="-148590" lvl="0" marL="182880" marR="0" rtl="0" algn="l">
                        <a:lnSpc>
                          <a:spcPct val="100000"/>
                        </a:lnSpc>
                        <a:spcBef>
                          <a:spcPts val="0"/>
                        </a:spcBef>
                        <a:spcAft>
                          <a:spcPts val="0"/>
                        </a:spcAft>
                        <a:buClr>
                          <a:schemeClr val="dk1"/>
                        </a:buClr>
                        <a:buSzPts val="900"/>
                        <a:buChar char="❖"/>
                      </a:pPr>
                      <a:r>
                        <a:rPr lang="en" sz="900">
                          <a:solidFill>
                            <a:schemeClr val="dk1"/>
                          </a:solidFill>
                        </a:rPr>
                        <a:t>Microservices can be deployed at different layers </a:t>
                      </a:r>
                      <a:endParaRPr sz="900">
                        <a:solidFill>
                          <a:schemeClr val="dk1"/>
                        </a:solidFill>
                      </a:endParaRPr>
                    </a:p>
                  </a:txBody>
                  <a:tcPr marT="45700"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3C47D"/>
                    </a:solidFill>
                  </a:tcPr>
                </a:tc>
              </a:tr>
              <a:tr h="395925">
                <a:tc>
                  <a:txBody>
                    <a:bodyPr/>
                    <a:lstStyle/>
                    <a:p>
                      <a:pPr indent="0" lvl="0" marL="0" marR="0" rtl="0" algn="l">
                        <a:lnSpc>
                          <a:spcPct val="100000"/>
                        </a:lnSpc>
                        <a:spcBef>
                          <a:spcPts val="0"/>
                        </a:spcBef>
                        <a:spcAft>
                          <a:spcPts val="0"/>
                        </a:spcAft>
                        <a:buNone/>
                      </a:pPr>
                      <a:r>
                        <a:rPr lang="en" sz="900">
                          <a:solidFill>
                            <a:schemeClr val="dk1"/>
                          </a:solidFill>
                        </a:rPr>
                        <a:t>Enhance Data transfer</a:t>
                      </a:r>
                      <a:endParaRPr sz="900">
                        <a:solidFill>
                          <a:schemeClr val="dk1"/>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3C47D"/>
                    </a:solidFill>
                  </a:tcPr>
                </a:tc>
                <a:tc>
                  <a:txBody>
                    <a:bodyPr/>
                    <a:lstStyle/>
                    <a:p>
                      <a:pPr indent="-148590" lvl="0" marL="182880" rtl="0" algn="l">
                        <a:spcBef>
                          <a:spcPts val="0"/>
                        </a:spcBef>
                        <a:spcAft>
                          <a:spcPts val="0"/>
                        </a:spcAft>
                        <a:buClr>
                          <a:schemeClr val="dk1"/>
                        </a:buClr>
                        <a:buSzPts val="900"/>
                        <a:buChar char="❖"/>
                      </a:pPr>
                      <a:r>
                        <a:rPr lang="en" sz="900">
                          <a:solidFill>
                            <a:schemeClr val="dk1"/>
                          </a:solidFill>
                        </a:rPr>
                        <a:t>Supported and Enhancing data transfer by supporting PUB-SUB for data flows including REST among internal services</a:t>
                      </a:r>
                      <a:endParaRPr sz="900">
                        <a:solidFill>
                          <a:schemeClr val="dk1"/>
                        </a:solidFill>
                      </a:endParaRPr>
                    </a:p>
                    <a:p>
                      <a:pPr indent="-148590" lvl="0" marL="182880" rtl="0" algn="l">
                        <a:spcBef>
                          <a:spcPts val="0"/>
                        </a:spcBef>
                        <a:spcAft>
                          <a:spcPts val="0"/>
                        </a:spcAft>
                        <a:buClr>
                          <a:schemeClr val="dk1"/>
                        </a:buClr>
                        <a:buSzPts val="900"/>
                        <a:buChar char="❖"/>
                      </a:pPr>
                      <a:r>
                        <a:rPr lang="en" sz="900">
                          <a:solidFill>
                            <a:schemeClr val="dk1"/>
                          </a:solidFill>
                        </a:rPr>
                        <a:t>Central Message Queue for microservices communications and data transfer.</a:t>
                      </a:r>
                      <a:endParaRPr sz="900">
                        <a:solidFill>
                          <a:schemeClr val="dk1"/>
                        </a:solidFill>
                      </a:endParaRPr>
                    </a:p>
                  </a:txBody>
                  <a:tcPr marT="45700"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3C47D"/>
                    </a:solidFill>
                  </a:tcPr>
                </a:tc>
              </a:tr>
              <a:tr h="411700">
                <a:tc>
                  <a:txBody>
                    <a:bodyPr/>
                    <a:lstStyle/>
                    <a:p>
                      <a:pPr indent="0" lvl="0" marL="0" marR="0" rtl="0" algn="l">
                        <a:lnSpc>
                          <a:spcPct val="100000"/>
                        </a:lnSpc>
                        <a:spcBef>
                          <a:spcPts val="0"/>
                        </a:spcBef>
                        <a:spcAft>
                          <a:spcPts val="0"/>
                        </a:spcAft>
                        <a:buNone/>
                      </a:pPr>
                      <a:r>
                        <a:rPr lang="en" sz="900">
                          <a:solidFill>
                            <a:schemeClr val="dk1"/>
                          </a:solidFill>
                        </a:rPr>
                        <a:t>Rules Engine and Notifications</a:t>
                      </a:r>
                      <a:endParaRPr sz="900">
                        <a:solidFill>
                          <a:schemeClr val="dk1"/>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3C47D"/>
                    </a:solidFill>
                  </a:tcPr>
                </a:tc>
                <a:tc>
                  <a:txBody>
                    <a:bodyPr/>
                    <a:lstStyle/>
                    <a:p>
                      <a:pPr indent="-148590" lvl="0" marL="182880" marR="0" rtl="0" algn="l">
                        <a:lnSpc>
                          <a:spcPct val="100000"/>
                        </a:lnSpc>
                        <a:spcBef>
                          <a:spcPts val="0"/>
                        </a:spcBef>
                        <a:spcAft>
                          <a:spcPts val="0"/>
                        </a:spcAft>
                        <a:buClr>
                          <a:schemeClr val="dk1"/>
                        </a:buClr>
                        <a:buSzPts val="900"/>
                        <a:buChar char="❖"/>
                      </a:pPr>
                      <a:r>
                        <a:rPr lang="en" sz="900">
                          <a:solidFill>
                            <a:schemeClr val="dk1"/>
                          </a:solidFill>
                        </a:rPr>
                        <a:t>Default Kuiper rules engine supported for basic analytics</a:t>
                      </a:r>
                      <a:endParaRPr sz="900">
                        <a:solidFill>
                          <a:schemeClr val="dk1"/>
                        </a:solidFill>
                      </a:endParaRPr>
                    </a:p>
                    <a:p>
                      <a:pPr indent="-148590" lvl="0" marL="182880" marR="0" rtl="0" algn="l">
                        <a:lnSpc>
                          <a:spcPct val="100000"/>
                        </a:lnSpc>
                        <a:spcBef>
                          <a:spcPts val="0"/>
                        </a:spcBef>
                        <a:spcAft>
                          <a:spcPts val="0"/>
                        </a:spcAft>
                        <a:buClr>
                          <a:schemeClr val="dk1"/>
                        </a:buClr>
                        <a:buSzPts val="900"/>
                        <a:buChar char="❖"/>
                      </a:pPr>
                      <a:r>
                        <a:rPr lang="en" sz="900">
                          <a:solidFill>
                            <a:schemeClr val="dk1"/>
                          </a:solidFill>
                        </a:rPr>
                        <a:t>Notification can be send to email/slack/hangout/communicate a message</a:t>
                      </a:r>
                      <a:endParaRPr sz="900">
                        <a:solidFill>
                          <a:schemeClr val="dk1"/>
                        </a:solidFill>
                      </a:endParaRPr>
                    </a:p>
                  </a:txBody>
                  <a:tcPr marT="45700"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3C47D"/>
                    </a:solidFill>
                  </a:tcPr>
                </a:tc>
              </a:tr>
            </a:tbl>
          </a:graphicData>
        </a:graphic>
      </p:graphicFrame>
      <p:sp>
        <p:nvSpPr>
          <p:cNvPr id="309" name="Google Shape;309;p46"/>
          <p:cNvSpPr txBox="1"/>
          <p:nvPr/>
        </p:nvSpPr>
        <p:spPr>
          <a:xfrm>
            <a:off x="0" y="4110575"/>
            <a:ext cx="9096000" cy="1032900"/>
          </a:xfrm>
          <a:prstGeom prst="rect">
            <a:avLst/>
          </a:prstGeom>
          <a:solidFill>
            <a:srgbClr val="FF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Calibri"/>
                <a:ea typeface="Calibri"/>
                <a:cs typeface="Calibri"/>
                <a:sym typeface="Calibri"/>
              </a:rPr>
              <a:t>What Edgegllery can borrow:</a:t>
            </a:r>
            <a:endParaRPr sz="1200">
              <a:solidFill>
                <a:schemeClr val="lt1"/>
              </a:solidFill>
              <a:latin typeface="Calibri"/>
              <a:ea typeface="Calibri"/>
              <a:cs typeface="Calibri"/>
              <a:sym typeface="Calibri"/>
            </a:endParaRPr>
          </a:p>
          <a:p>
            <a:pPr indent="-304800" lvl="0" marL="457200" rtl="0" algn="l">
              <a:spcBef>
                <a:spcPts val="0"/>
              </a:spcBef>
              <a:spcAft>
                <a:spcPts val="0"/>
              </a:spcAft>
              <a:buClr>
                <a:schemeClr val="lt1"/>
              </a:buClr>
              <a:buSzPts val="1200"/>
              <a:buFont typeface="Calibri"/>
              <a:buAutoNum type="arabicPeriod"/>
            </a:pPr>
            <a:r>
              <a:rPr lang="en" sz="1200">
                <a:solidFill>
                  <a:schemeClr val="lt1"/>
                </a:solidFill>
                <a:latin typeface="Calibri"/>
                <a:ea typeface="Calibri"/>
                <a:cs typeface="Calibri"/>
                <a:sym typeface="Calibri"/>
              </a:rPr>
              <a:t>Code is in GO lang which is align with Edgegllery MEP</a:t>
            </a:r>
            <a:endParaRPr sz="1200">
              <a:solidFill>
                <a:schemeClr val="lt1"/>
              </a:solidFill>
              <a:latin typeface="Calibri"/>
              <a:ea typeface="Calibri"/>
              <a:cs typeface="Calibri"/>
              <a:sym typeface="Calibri"/>
            </a:endParaRPr>
          </a:p>
          <a:p>
            <a:pPr indent="-304800" lvl="0" marL="457200" rtl="0" algn="l">
              <a:spcBef>
                <a:spcPts val="0"/>
              </a:spcBef>
              <a:spcAft>
                <a:spcPts val="0"/>
              </a:spcAft>
              <a:buClr>
                <a:schemeClr val="lt1"/>
              </a:buClr>
              <a:buSzPts val="1200"/>
              <a:buFont typeface="Calibri"/>
              <a:buAutoNum type="arabicPeriod"/>
            </a:pPr>
            <a:r>
              <a:rPr lang="en" sz="1200">
                <a:solidFill>
                  <a:schemeClr val="lt1"/>
                </a:solidFill>
                <a:latin typeface="Calibri"/>
                <a:ea typeface="Calibri"/>
                <a:cs typeface="Calibri"/>
                <a:sym typeface="Calibri"/>
              </a:rPr>
              <a:t>Device and North interface SDKs for quick </a:t>
            </a:r>
            <a:r>
              <a:rPr lang="en" sz="1200">
                <a:solidFill>
                  <a:schemeClr val="lt1"/>
                </a:solidFill>
                <a:latin typeface="Calibri"/>
                <a:ea typeface="Calibri"/>
                <a:cs typeface="Calibri"/>
                <a:sym typeface="Calibri"/>
              </a:rPr>
              <a:t>development</a:t>
            </a:r>
            <a:r>
              <a:rPr lang="en" sz="1200">
                <a:solidFill>
                  <a:schemeClr val="lt1"/>
                </a:solidFill>
                <a:latin typeface="Calibri"/>
                <a:ea typeface="Calibri"/>
                <a:cs typeface="Calibri"/>
                <a:sym typeface="Calibri"/>
              </a:rPr>
              <a:t> for support new devices/Protocols and cloud</a:t>
            </a:r>
            <a:endParaRPr sz="1200">
              <a:solidFill>
                <a:schemeClr val="lt1"/>
              </a:solidFill>
              <a:latin typeface="Calibri"/>
              <a:ea typeface="Calibri"/>
              <a:cs typeface="Calibri"/>
              <a:sym typeface="Calibri"/>
            </a:endParaRPr>
          </a:p>
          <a:p>
            <a:pPr indent="-304800" lvl="0" marL="457200" rtl="0" algn="l">
              <a:spcBef>
                <a:spcPts val="0"/>
              </a:spcBef>
              <a:spcAft>
                <a:spcPts val="0"/>
              </a:spcAft>
              <a:buClr>
                <a:schemeClr val="lt1"/>
              </a:buClr>
              <a:buSzPts val="1200"/>
              <a:buFont typeface="Calibri"/>
              <a:buAutoNum type="arabicPeriod"/>
            </a:pPr>
            <a:r>
              <a:rPr lang="en" sz="1200">
                <a:solidFill>
                  <a:schemeClr val="lt1"/>
                </a:solidFill>
                <a:latin typeface="Calibri"/>
                <a:ea typeface="Calibri"/>
                <a:cs typeface="Calibri"/>
                <a:sym typeface="Calibri"/>
              </a:rPr>
              <a:t>Rich and </a:t>
            </a:r>
            <a:r>
              <a:rPr lang="en" sz="1200">
                <a:solidFill>
                  <a:schemeClr val="lt1"/>
                </a:solidFill>
                <a:latin typeface="Calibri"/>
                <a:ea typeface="Calibri"/>
                <a:cs typeface="Calibri"/>
                <a:sym typeface="Calibri"/>
              </a:rPr>
              <a:t>mature</a:t>
            </a:r>
            <a:r>
              <a:rPr lang="en" sz="1200">
                <a:solidFill>
                  <a:schemeClr val="lt1"/>
                </a:solidFill>
                <a:latin typeface="Calibri"/>
                <a:ea typeface="Calibri"/>
                <a:cs typeface="Calibri"/>
                <a:sym typeface="Calibri"/>
              </a:rPr>
              <a:t> system for device control compare to Fledge.(Device metadata)</a:t>
            </a:r>
            <a:endParaRPr sz="1200">
              <a:solidFill>
                <a:schemeClr val="lt1"/>
              </a:solidFill>
              <a:latin typeface="Calibri"/>
              <a:ea typeface="Calibri"/>
              <a:cs typeface="Calibri"/>
              <a:sym typeface="Calibri"/>
            </a:endParaRPr>
          </a:p>
          <a:p>
            <a:pPr indent="-304800" lvl="0" marL="457200" rtl="0" algn="l">
              <a:spcBef>
                <a:spcPts val="0"/>
              </a:spcBef>
              <a:spcAft>
                <a:spcPts val="0"/>
              </a:spcAft>
              <a:buClr>
                <a:schemeClr val="lt1"/>
              </a:buClr>
              <a:buSzPts val="1200"/>
              <a:buFont typeface="Calibri"/>
              <a:buAutoNum type="arabicPeriod"/>
            </a:pPr>
            <a:r>
              <a:rPr lang="en" sz="1200">
                <a:solidFill>
                  <a:schemeClr val="lt1"/>
                </a:solidFill>
                <a:latin typeface="Calibri"/>
                <a:ea typeface="Calibri"/>
                <a:cs typeface="Calibri"/>
                <a:sym typeface="Calibri"/>
              </a:rPr>
              <a:t>Kuiper Rule engine for basic analytics and can add new analytics </a:t>
            </a:r>
            <a:endParaRPr sz="1200">
              <a:solidFill>
                <a:schemeClr val="lt1"/>
              </a:solidFill>
              <a:latin typeface="Calibri"/>
              <a:ea typeface="Calibri"/>
              <a:cs typeface="Calibri"/>
              <a:sym typeface="Calibri"/>
            </a:endParaRPr>
          </a:p>
          <a:p>
            <a:pPr indent="-304800" lvl="0" marL="457200" rtl="0" algn="l">
              <a:spcBef>
                <a:spcPts val="0"/>
              </a:spcBef>
              <a:spcAft>
                <a:spcPts val="0"/>
              </a:spcAft>
              <a:buClr>
                <a:schemeClr val="lt1"/>
              </a:buClr>
              <a:buSzPts val="1200"/>
              <a:buFont typeface="Calibri"/>
              <a:buAutoNum type="arabicPeriod"/>
            </a:pPr>
            <a:r>
              <a:t/>
            </a:r>
            <a:endParaRPr sz="1200">
              <a:solidFill>
                <a:schemeClr val="lt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7"/>
          <p:cNvSpPr txBox="1"/>
          <p:nvPr>
            <p:ph type="title"/>
          </p:nvPr>
        </p:nvSpPr>
        <p:spPr>
          <a:xfrm>
            <a:off x="382700" y="20464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920"/>
              <a:t>Backup slide</a:t>
            </a:r>
            <a:endParaRPr sz="292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320" name="Google Shape;320;p48"/>
          <p:cNvPicPr preferRelativeResize="0"/>
          <p:nvPr/>
        </p:nvPicPr>
        <p:blipFill>
          <a:blip r:embed="rId3">
            <a:alphaModFix/>
          </a:blip>
          <a:stretch>
            <a:fillRect/>
          </a:stretch>
        </p:blipFill>
        <p:spPr>
          <a:xfrm>
            <a:off x="152400" y="108660"/>
            <a:ext cx="8679900" cy="488244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326" name="Google Shape;326;p49"/>
          <p:cNvPicPr preferRelativeResize="0"/>
          <p:nvPr/>
        </p:nvPicPr>
        <p:blipFill>
          <a:blip r:embed="rId3">
            <a:alphaModFix/>
          </a:blip>
          <a:stretch>
            <a:fillRect/>
          </a:stretch>
        </p:blipFill>
        <p:spPr>
          <a:xfrm>
            <a:off x="152400" y="1170125"/>
            <a:ext cx="7670929" cy="3820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32" name="Google Shape;332;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How to deploy edgeX -- k8s yaml</a:t>
            </a:r>
            <a:endParaRPr/>
          </a:p>
          <a:p>
            <a:pPr indent="-342900" lvl="0" marL="457200" rtl="0" algn="l">
              <a:spcBef>
                <a:spcPts val="0"/>
              </a:spcBef>
              <a:spcAft>
                <a:spcPts val="0"/>
              </a:spcAft>
              <a:buSzPts val="1800"/>
              <a:buAutoNum type="arabicPeriod"/>
            </a:pPr>
            <a:r>
              <a:rPr lang="en"/>
              <a:t>How to configure new devices/profiles</a:t>
            </a:r>
            <a:endParaRPr/>
          </a:p>
          <a:p>
            <a:pPr indent="-342900" lvl="0" marL="457200" rtl="0" algn="l">
              <a:spcBef>
                <a:spcPts val="0"/>
              </a:spcBef>
              <a:spcAft>
                <a:spcPts val="0"/>
              </a:spcAft>
              <a:buSzPts val="1800"/>
              <a:buAutoNum type="arabicPeriod"/>
            </a:pPr>
            <a:r>
              <a:rPr lang="en"/>
              <a:t>How user applications read/write data from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38" name="Google Shape;338;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9" name="Google Shape;339;p51"/>
          <p:cNvPicPr preferRelativeResize="0"/>
          <p:nvPr/>
        </p:nvPicPr>
        <p:blipFill>
          <a:blip r:embed="rId3">
            <a:alphaModFix/>
          </a:blip>
          <a:stretch>
            <a:fillRect/>
          </a:stretch>
        </p:blipFill>
        <p:spPr>
          <a:xfrm>
            <a:off x="190500" y="152400"/>
            <a:ext cx="8763000"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idx="1" type="subTitle"/>
          </p:nvPr>
        </p:nvSpPr>
        <p:spPr>
          <a:xfrm>
            <a:off x="311700" y="90925"/>
            <a:ext cx="4260300" cy="580200"/>
          </a:xfrm>
          <a:prstGeom prst="rect">
            <a:avLst/>
          </a:prstGeom>
        </p:spPr>
        <p:txBody>
          <a:bodyPr anchorCtr="0" anchor="t" bIns="91425" lIns="91425" spcFirstLastPara="1" rIns="91425" wrap="square" tIns="91425">
            <a:normAutofit/>
          </a:bodyPr>
          <a:lstStyle/>
          <a:p>
            <a:pPr indent="0" lvl="0" marL="0" marR="0" rtl="0" algn="l">
              <a:lnSpc>
                <a:spcPct val="90000"/>
              </a:lnSpc>
              <a:spcBef>
                <a:spcPts val="0"/>
              </a:spcBef>
              <a:spcAft>
                <a:spcPts val="0"/>
              </a:spcAft>
              <a:buNone/>
            </a:pPr>
            <a:r>
              <a:rPr lang="en" sz="2100"/>
              <a:t>Supporting and application service</a:t>
            </a:r>
            <a:endParaRPr sz="2100"/>
          </a:p>
        </p:txBody>
      </p:sp>
      <p:sp>
        <p:nvSpPr>
          <p:cNvPr id="76" name="Google Shape;76;p16"/>
          <p:cNvSpPr txBox="1"/>
          <p:nvPr/>
        </p:nvSpPr>
        <p:spPr>
          <a:xfrm>
            <a:off x="165750" y="762323"/>
            <a:ext cx="8520600" cy="241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n" sz="1000">
                <a:solidFill>
                  <a:schemeClr val="dk1"/>
                </a:solidFill>
                <a:highlight>
                  <a:srgbClr val="FFFFFF"/>
                </a:highlight>
                <a:latin typeface="Roboto"/>
                <a:ea typeface="Roboto"/>
                <a:cs typeface="Roboto"/>
                <a:sym typeface="Roboto"/>
              </a:rPr>
              <a:t>Supporting service:</a:t>
            </a:r>
            <a:endParaRPr b="1" sz="1000">
              <a:solidFill>
                <a:schemeClr val="dk1"/>
              </a:solidFill>
              <a:highlight>
                <a:srgbClr val="FFFFFF"/>
              </a:highlight>
              <a:latin typeface="Roboto"/>
              <a:ea typeface="Roboto"/>
              <a:cs typeface="Roboto"/>
              <a:sym typeface="Roboto"/>
            </a:endParaRPr>
          </a:p>
          <a:p>
            <a:pPr indent="-292100" lvl="0" marL="457200" rtl="0" algn="l">
              <a:lnSpc>
                <a:spcPct val="150000"/>
              </a:lnSpc>
              <a:spcBef>
                <a:spcPts val="0"/>
              </a:spcBef>
              <a:spcAft>
                <a:spcPts val="0"/>
              </a:spcAft>
              <a:buClr>
                <a:schemeClr val="dk1"/>
              </a:buClr>
              <a:buSzPts val="1000"/>
              <a:buFont typeface="Roboto"/>
              <a:buChar char="●"/>
            </a:pPr>
            <a:r>
              <a:rPr b="1" lang="en" sz="1000">
                <a:solidFill>
                  <a:schemeClr val="dk1"/>
                </a:solidFill>
                <a:highlight>
                  <a:srgbClr val="FFFFFF"/>
                </a:highlight>
                <a:latin typeface="Roboto"/>
                <a:ea typeface="Roboto"/>
                <a:cs typeface="Roboto"/>
                <a:sym typeface="Roboto"/>
              </a:rPr>
              <a:t>Rules Engine</a:t>
            </a:r>
            <a:r>
              <a:rPr lang="en" sz="1000">
                <a:solidFill>
                  <a:schemeClr val="dk1"/>
                </a:solidFill>
                <a:highlight>
                  <a:srgbClr val="FFFFFF"/>
                </a:highlight>
                <a:latin typeface="Roboto"/>
                <a:ea typeface="Roboto"/>
                <a:cs typeface="Roboto"/>
                <a:sym typeface="Roboto"/>
              </a:rPr>
              <a:t>: the reference implementation edge analytics service that performs if-then conditional actuation at the edge based on sensor data collected by the EdgeX instance. </a:t>
            </a:r>
            <a:endParaRPr sz="1000">
              <a:solidFill>
                <a:schemeClr val="dk1"/>
              </a:solidFill>
              <a:highlight>
                <a:srgbClr val="FFFFFF"/>
              </a:highlight>
              <a:latin typeface="Roboto"/>
              <a:ea typeface="Roboto"/>
              <a:cs typeface="Roboto"/>
              <a:sym typeface="Roboto"/>
            </a:endParaRPr>
          </a:p>
          <a:p>
            <a:pPr indent="-292100" lvl="0" marL="457200" rtl="0" algn="l">
              <a:lnSpc>
                <a:spcPct val="150000"/>
              </a:lnSpc>
              <a:spcBef>
                <a:spcPts val="0"/>
              </a:spcBef>
              <a:spcAft>
                <a:spcPts val="0"/>
              </a:spcAft>
              <a:buClr>
                <a:schemeClr val="dk1"/>
              </a:buClr>
              <a:buSzPts val="1000"/>
              <a:buFont typeface="Roboto"/>
              <a:buChar char="●"/>
            </a:pPr>
            <a:r>
              <a:rPr b="1" lang="en" sz="1000">
                <a:solidFill>
                  <a:schemeClr val="dk1"/>
                </a:solidFill>
                <a:highlight>
                  <a:srgbClr val="FFFFFF"/>
                </a:highlight>
                <a:latin typeface="Roboto"/>
                <a:ea typeface="Roboto"/>
                <a:cs typeface="Roboto"/>
                <a:sym typeface="Roboto"/>
              </a:rPr>
              <a:t>Scheduling:</a:t>
            </a:r>
            <a:r>
              <a:rPr lang="en" sz="1000">
                <a:solidFill>
                  <a:schemeClr val="dk1"/>
                </a:solidFill>
                <a:highlight>
                  <a:srgbClr val="FFFFFF"/>
                </a:highlight>
                <a:latin typeface="Roboto"/>
                <a:ea typeface="Roboto"/>
                <a:cs typeface="Roboto"/>
                <a:sym typeface="Roboto"/>
              </a:rPr>
              <a:t> an internal EdgeX “clock” that can kick off operations in any EdgeX service. At a configuration specified time, the service will call on any EdgeX service API URL via REST to trigger an operation. For example, the scheduling service periodically calls on core data APIs to clean up old sensed events that have been successfully exported out of EdgeX.</a:t>
            </a:r>
            <a:endParaRPr sz="1000">
              <a:solidFill>
                <a:schemeClr val="dk1"/>
              </a:solidFill>
              <a:highlight>
                <a:srgbClr val="FFFFFF"/>
              </a:highlight>
              <a:latin typeface="Roboto"/>
              <a:ea typeface="Roboto"/>
              <a:cs typeface="Roboto"/>
              <a:sym typeface="Roboto"/>
            </a:endParaRPr>
          </a:p>
          <a:p>
            <a:pPr indent="-292100" lvl="0" marL="457200" rtl="0" algn="l">
              <a:lnSpc>
                <a:spcPct val="150000"/>
              </a:lnSpc>
              <a:spcBef>
                <a:spcPts val="0"/>
              </a:spcBef>
              <a:spcAft>
                <a:spcPts val="0"/>
              </a:spcAft>
              <a:buClr>
                <a:schemeClr val="dk1"/>
              </a:buClr>
              <a:buSzPts val="1000"/>
              <a:buFont typeface="Roboto"/>
              <a:buChar char="●"/>
            </a:pPr>
            <a:r>
              <a:rPr b="1" lang="en" sz="1000">
                <a:solidFill>
                  <a:schemeClr val="dk1"/>
                </a:solidFill>
                <a:highlight>
                  <a:srgbClr val="FFFFFF"/>
                </a:highlight>
                <a:latin typeface="Roboto"/>
                <a:ea typeface="Roboto"/>
                <a:cs typeface="Roboto"/>
                <a:sym typeface="Roboto"/>
              </a:rPr>
              <a:t>Alerts and Notifications</a:t>
            </a:r>
            <a:r>
              <a:rPr lang="en" sz="1000">
                <a:solidFill>
                  <a:schemeClr val="dk1"/>
                </a:solidFill>
                <a:highlight>
                  <a:srgbClr val="FFFFFF"/>
                </a:highlight>
                <a:latin typeface="Roboto"/>
                <a:ea typeface="Roboto"/>
                <a:cs typeface="Roboto"/>
                <a:sym typeface="Roboto"/>
              </a:rPr>
              <a:t>: provides EdgeX services with a central facility to send out an alert or notification. These are notices sent to another system or to a person monitoring the EdgeX instance .</a:t>
            </a:r>
            <a:endParaRPr sz="1000">
              <a:solidFill>
                <a:schemeClr val="dk1"/>
              </a:solidFill>
              <a:highlight>
                <a:srgbClr val="FFFFFF"/>
              </a:highlight>
              <a:latin typeface="Roboto"/>
              <a:ea typeface="Roboto"/>
              <a:cs typeface="Roboto"/>
              <a:sym typeface="Roboto"/>
            </a:endParaRPr>
          </a:p>
          <a:p>
            <a:pPr indent="0" lvl="0" marL="457200" rtl="0" algn="l">
              <a:lnSpc>
                <a:spcPct val="150000"/>
              </a:lnSpc>
              <a:spcBef>
                <a:spcPts val="0"/>
              </a:spcBef>
              <a:spcAft>
                <a:spcPts val="0"/>
              </a:spcAft>
              <a:buNone/>
            </a:pPr>
            <a:r>
              <a:t/>
            </a:r>
            <a:endParaRPr sz="1000">
              <a:solidFill>
                <a:schemeClr val="dk1"/>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t/>
            </a:r>
            <a:endParaRPr sz="1000">
              <a:solidFill>
                <a:schemeClr val="dk1"/>
              </a:solidFill>
              <a:highlight>
                <a:srgbClr val="FFFFFF"/>
              </a:highlight>
              <a:latin typeface="Roboto"/>
              <a:ea typeface="Roboto"/>
              <a:cs typeface="Roboto"/>
              <a:sym typeface="Roboto"/>
            </a:endParaRPr>
          </a:p>
        </p:txBody>
      </p:sp>
      <p:pic>
        <p:nvPicPr>
          <p:cNvPr id="77" name="Google Shape;77;p16"/>
          <p:cNvPicPr preferRelativeResize="0"/>
          <p:nvPr/>
        </p:nvPicPr>
        <p:blipFill>
          <a:blip r:embed="rId3">
            <a:alphaModFix/>
          </a:blip>
          <a:stretch>
            <a:fillRect/>
          </a:stretch>
        </p:blipFill>
        <p:spPr>
          <a:xfrm>
            <a:off x="5417525" y="2718534"/>
            <a:ext cx="3726474" cy="2346066"/>
          </a:xfrm>
          <a:prstGeom prst="rect">
            <a:avLst/>
          </a:prstGeom>
          <a:noFill/>
          <a:ln>
            <a:noFill/>
          </a:ln>
        </p:spPr>
      </p:pic>
      <p:sp>
        <p:nvSpPr>
          <p:cNvPr id="78" name="Google Shape;78;p16"/>
          <p:cNvSpPr txBox="1"/>
          <p:nvPr/>
        </p:nvSpPr>
        <p:spPr>
          <a:xfrm>
            <a:off x="165750" y="3178825"/>
            <a:ext cx="5119800" cy="1723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n" sz="1000">
                <a:solidFill>
                  <a:schemeClr val="dk1"/>
                </a:solidFill>
                <a:highlight>
                  <a:schemeClr val="lt1"/>
                </a:highlight>
                <a:latin typeface="Roboto"/>
                <a:ea typeface="Roboto"/>
                <a:cs typeface="Roboto"/>
                <a:sym typeface="Roboto"/>
              </a:rPr>
              <a:t>Application service: </a:t>
            </a:r>
            <a:endParaRPr b="1" sz="1000">
              <a:solidFill>
                <a:schemeClr val="dk1"/>
              </a:solidFill>
              <a:highlight>
                <a:schemeClr val="lt1"/>
              </a:highlight>
              <a:latin typeface="Roboto"/>
              <a:ea typeface="Roboto"/>
              <a:cs typeface="Roboto"/>
              <a:sym typeface="Roboto"/>
            </a:endParaRPr>
          </a:p>
          <a:p>
            <a:pPr indent="-292100" lvl="0" marL="457200" rtl="0" algn="l">
              <a:lnSpc>
                <a:spcPct val="150000"/>
              </a:lnSpc>
              <a:spcBef>
                <a:spcPts val="0"/>
              </a:spcBef>
              <a:spcAft>
                <a:spcPts val="0"/>
              </a:spcAft>
              <a:buClr>
                <a:schemeClr val="dk1"/>
              </a:buClr>
              <a:buSzPts val="1000"/>
              <a:buFont typeface="Roboto"/>
              <a:buChar char="●"/>
            </a:pPr>
            <a:r>
              <a:rPr lang="en" sz="1000">
                <a:solidFill>
                  <a:schemeClr val="dk1"/>
                </a:solidFill>
                <a:highlight>
                  <a:schemeClr val="lt1"/>
                </a:highlight>
                <a:latin typeface="Roboto"/>
                <a:ea typeface="Roboto"/>
                <a:cs typeface="Roboto"/>
                <a:sym typeface="Roboto"/>
              </a:rPr>
              <a:t>Application services are the means to extract, process/transform and send sensed data from EdgeX to an endpoint or process of your choice. </a:t>
            </a:r>
            <a:endParaRPr sz="1000">
              <a:solidFill>
                <a:schemeClr val="dk1"/>
              </a:solidFill>
              <a:highlight>
                <a:schemeClr val="lt1"/>
              </a:highlight>
              <a:latin typeface="Roboto"/>
              <a:ea typeface="Roboto"/>
              <a:cs typeface="Roboto"/>
              <a:sym typeface="Roboto"/>
            </a:endParaRPr>
          </a:p>
          <a:p>
            <a:pPr indent="-292100" lvl="0" marL="457200" rtl="0" algn="l">
              <a:lnSpc>
                <a:spcPct val="150000"/>
              </a:lnSpc>
              <a:spcBef>
                <a:spcPts val="0"/>
              </a:spcBef>
              <a:spcAft>
                <a:spcPts val="0"/>
              </a:spcAft>
              <a:buClr>
                <a:schemeClr val="dk1"/>
              </a:buClr>
              <a:buSzPts val="1000"/>
              <a:buFont typeface="Roboto"/>
              <a:buChar char="●"/>
            </a:pPr>
            <a:r>
              <a:rPr lang="en" sz="1000">
                <a:solidFill>
                  <a:schemeClr val="dk1"/>
                </a:solidFill>
                <a:highlight>
                  <a:schemeClr val="lt1"/>
                </a:highlight>
                <a:latin typeface="Roboto"/>
                <a:ea typeface="Roboto"/>
                <a:cs typeface="Roboto"/>
                <a:sym typeface="Roboto"/>
              </a:rPr>
              <a:t>Provide application service examples to send data to many of the major cloud providers (Amazon IoT Hub, Google IoT Core, Azure IoT Hub, IBM Watson IoT…), to MQTT(s) topics, and HTTP(s) REST endpoints.</a:t>
            </a:r>
            <a:endParaRPr sz="1000">
              <a:solidFill>
                <a:schemeClr val="dk1"/>
              </a:solidFill>
              <a:highlight>
                <a:schemeClr val="lt1"/>
              </a:highlight>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highlight>
                <a:schemeClr val="lt1"/>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idx="1" type="subTitle"/>
          </p:nvPr>
        </p:nvSpPr>
        <p:spPr>
          <a:xfrm>
            <a:off x="311700" y="90925"/>
            <a:ext cx="8520600" cy="580200"/>
          </a:xfrm>
          <a:prstGeom prst="rect">
            <a:avLst/>
          </a:prstGeom>
        </p:spPr>
        <p:txBody>
          <a:bodyPr anchorCtr="0" anchor="t" bIns="91425" lIns="91425" spcFirstLastPara="1" rIns="91425" wrap="square" tIns="91425">
            <a:normAutofit/>
          </a:bodyPr>
          <a:lstStyle/>
          <a:p>
            <a:pPr indent="0" lvl="0" marL="0" marR="0" rtl="0" algn="l">
              <a:lnSpc>
                <a:spcPct val="90000"/>
              </a:lnSpc>
              <a:spcBef>
                <a:spcPts val="0"/>
              </a:spcBef>
              <a:spcAft>
                <a:spcPts val="0"/>
              </a:spcAft>
              <a:buNone/>
            </a:pPr>
            <a:r>
              <a:rPr lang="en" sz="2100"/>
              <a:t>Device</a:t>
            </a:r>
            <a:r>
              <a:rPr lang="en" sz="2100"/>
              <a:t> services</a:t>
            </a:r>
            <a:endParaRPr sz="2100"/>
          </a:p>
        </p:txBody>
      </p:sp>
      <p:sp>
        <p:nvSpPr>
          <p:cNvPr id="84" name="Google Shape;84;p17"/>
          <p:cNvSpPr txBox="1"/>
          <p:nvPr/>
        </p:nvSpPr>
        <p:spPr>
          <a:xfrm>
            <a:off x="55325" y="768050"/>
            <a:ext cx="4047000" cy="35556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1200"/>
              </a:spcBef>
              <a:spcAft>
                <a:spcPts val="0"/>
              </a:spcAft>
              <a:buClr>
                <a:schemeClr val="dk1"/>
              </a:buClr>
              <a:buSzPts val="1200"/>
              <a:buChar char="❖"/>
            </a:pPr>
            <a:r>
              <a:rPr lang="en" sz="1200">
                <a:solidFill>
                  <a:schemeClr val="dk1"/>
                </a:solidFill>
                <a:highlight>
                  <a:srgbClr val="FFFFFF"/>
                </a:highlight>
              </a:rPr>
              <a:t>Device services may service one or a number of things or devices (sensor, actuator, etc.) at one time. </a:t>
            </a:r>
            <a:endParaRPr sz="1200">
              <a:solidFill>
                <a:schemeClr val="dk1"/>
              </a:solidFill>
              <a:highlight>
                <a:srgbClr val="FFFFFF"/>
              </a:highlight>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highlight>
                  <a:srgbClr val="FFFFFF"/>
                </a:highlight>
              </a:rPr>
              <a:t>Communicates with the devices, sensors, actuators, and other IoT objects through protocols native to each device object.</a:t>
            </a:r>
            <a:endParaRPr sz="1200">
              <a:solidFill>
                <a:schemeClr val="dk1"/>
              </a:solidFill>
              <a:highlight>
                <a:srgbClr val="FFFFFF"/>
              </a:highlight>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highlight>
                  <a:srgbClr val="FFFFFF"/>
                </a:highlight>
              </a:rPr>
              <a:t> Converts the data produced and communicated by the IoT object into a common EdgeX Foundry data structure, and sends that converted data into the core services layer, and to other micro services in other layers of EdgeX Foundry.</a:t>
            </a:r>
            <a:endParaRPr sz="1200">
              <a:solidFill>
                <a:schemeClr val="dk1"/>
              </a:solidFill>
              <a:highlight>
                <a:srgbClr val="FFFFFF"/>
              </a:highlight>
            </a:endParaRPr>
          </a:p>
          <a:p>
            <a:pPr indent="0" lvl="0" marL="0" rtl="0" algn="l">
              <a:lnSpc>
                <a:spcPct val="150000"/>
              </a:lnSpc>
              <a:spcBef>
                <a:spcPts val="1200"/>
              </a:spcBef>
              <a:spcAft>
                <a:spcPts val="0"/>
              </a:spcAft>
              <a:buNone/>
            </a:pPr>
            <a:r>
              <a:t/>
            </a:r>
            <a:endParaRPr sz="1100">
              <a:solidFill>
                <a:schemeClr val="dk1"/>
              </a:solidFill>
              <a:highlight>
                <a:srgbClr val="FFFFFF"/>
              </a:highlight>
              <a:latin typeface="Roboto"/>
              <a:ea typeface="Roboto"/>
              <a:cs typeface="Roboto"/>
              <a:sym typeface="Roboto"/>
            </a:endParaRPr>
          </a:p>
        </p:txBody>
      </p:sp>
      <p:pic>
        <p:nvPicPr>
          <p:cNvPr id="85" name="Google Shape;85;p17"/>
          <p:cNvPicPr preferRelativeResize="0"/>
          <p:nvPr/>
        </p:nvPicPr>
        <p:blipFill>
          <a:blip r:embed="rId3">
            <a:alphaModFix/>
          </a:blip>
          <a:stretch>
            <a:fillRect/>
          </a:stretch>
        </p:blipFill>
        <p:spPr>
          <a:xfrm>
            <a:off x="4284222" y="1036950"/>
            <a:ext cx="4751226" cy="2991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idx="1" type="subTitle"/>
          </p:nvPr>
        </p:nvSpPr>
        <p:spPr>
          <a:xfrm>
            <a:off x="311700" y="167125"/>
            <a:ext cx="8520600" cy="543300"/>
          </a:xfrm>
          <a:prstGeom prst="rect">
            <a:avLst/>
          </a:prstGeom>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lang="en" sz="2100"/>
              <a:t>Data Flow in EdgeX</a:t>
            </a:r>
            <a:endParaRPr sz="2100"/>
          </a:p>
        </p:txBody>
      </p:sp>
      <p:sp>
        <p:nvSpPr>
          <p:cNvPr id="91" name="Google Shape;91;p18"/>
          <p:cNvSpPr txBox="1"/>
          <p:nvPr/>
        </p:nvSpPr>
        <p:spPr>
          <a:xfrm>
            <a:off x="311700" y="636600"/>
            <a:ext cx="8598900" cy="1443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n">
                <a:solidFill>
                  <a:schemeClr val="dk2"/>
                </a:solidFill>
              </a:rPr>
              <a:t>Sensor Data Collection:</a:t>
            </a:r>
            <a:endParaRPr b="1">
              <a:solidFill>
                <a:schemeClr val="dk2"/>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Roboto"/>
                <a:ea typeface="Roboto"/>
                <a:cs typeface="Roboto"/>
                <a:sym typeface="Roboto"/>
              </a:rPr>
              <a:t>The device service translates the sensor data into an EdgeX event object. The device service can then either:</a:t>
            </a:r>
            <a:endParaRPr sz="1200">
              <a:solidFill>
                <a:schemeClr val="dk1"/>
              </a:solidFill>
              <a:highlight>
                <a:srgbClr val="FFFFFF"/>
              </a:highlight>
              <a:latin typeface="Roboto"/>
              <a:ea typeface="Roboto"/>
              <a:cs typeface="Roboto"/>
              <a:sym typeface="Roboto"/>
            </a:endParaRPr>
          </a:p>
          <a:p>
            <a:pPr indent="-304800" lvl="0" marL="736600" rtl="0" algn="l">
              <a:lnSpc>
                <a:spcPct val="115000"/>
              </a:lnSpc>
              <a:spcBef>
                <a:spcPts val="0"/>
              </a:spcBef>
              <a:spcAft>
                <a:spcPts val="0"/>
              </a:spcAft>
              <a:buClr>
                <a:schemeClr val="dk1"/>
              </a:buClr>
              <a:buSzPts val="1200"/>
              <a:buFont typeface="Roboto"/>
              <a:buAutoNum type="arabicPeriod"/>
            </a:pPr>
            <a:r>
              <a:rPr lang="en" sz="1200">
                <a:solidFill>
                  <a:schemeClr val="dk1"/>
                </a:solidFill>
                <a:highlight>
                  <a:srgbClr val="FFFFFF"/>
                </a:highlight>
                <a:latin typeface="Roboto"/>
                <a:ea typeface="Roboto"/>
                <a:cs typeface="Roboto"/>
                <a:sym typeface="Roboto"/>
              </a:rPr>
              <a:t>put the event object on a message bus (which may be implemented via Redis Streams or MQTT). Subscribers to the event message on the message bus can be application services or core data or both </a:t>
            </a:r>
            <a:endParaRPr sz="1200">
              <a:solidFill>
                <a:schemeClr val="dk1"/>
              </a:solidFill>
              <a:highlight>
                <a:srgbClr val="FFFFFF"/>
              </a:highlight>
              <a:latin typeface="Roboto"/>
              <a:ea typeface="Roboto"/>
              <a:cs typeface="Roboto"/>
              <a:sym typeface="Roboto"/>
            </a:endParaRPr>
          </a:p>
          <a:p>
            <a:pPr indent="-304800" lvl="0" marL="736600" rtl="0" algn="l">
              <a:lnSpc>
                <a:spcPct val="115000"/>
              </a:lnSpc>
              <a:spcBef>
                <a:spcPts val="0"/>
              </a:spcBef>
              <a:spcAft>
                <a:spcPts val="0"/>
              </a:spcAft>
              <a:buClr>
                <a:schemeClr val="dk1"/>
              </a:buClr>
              <a:buSzPts val="1200"/>
              <a:buFont typeface="Roboto"/>
              <a:buAutoNum type="arabicPeriod"/>
            </a:pPr>
            <a:r>
              <a:rPr lang="en" sz="1200">
                <a:solidFill>
                  <a:schemeClr val="dk1"/>
                </a:solidFill>
                <a:highlight>
                  <a:srgbClr val="FFFFFF"/>
                </a:highlight>
                <a:latin typeface="Roboto"/>
                <a:ea typeface="Roboto"/>
                <a:cs typeface="Roboto"/>
                <a:sym typeface="Roboto"/>
              </a:rPr>
              <a:t>send the event object to the core data service via REST communications.</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pic>
        <p:nvPicPr>
          <p:cNvPr id="92" name="Google Shape;92;p18"/>
          <p:cNvPicPr preferRelativeResize="0"/>
          <p:nvPr/>
        </p:nvPicPr>
        <p:blipFill>
          <a:blip r:embed="rId3">
            <a:alphaModFix/>
          </a:blip>
          <a:stretch>
            <a:fillRect/>
          </a:stretch>
        </p:blipFill>
        <p:spPr>
          <a:xfrm>
            <a:off x="497075" y="1954988"/>
            <a:ext cx="3084525" cy="3193100"/>
          </a:xfrm>
          <a:prstGeom prst="rect">
            <a:avLst/>
          </a:prstGeom>
          <a:noFill/>
          <a:ln>
            <a:noFill/>
          </a:ln>
        </p:spPr>
      </p:pic>
      <p:pic>
        <p:nvPicPr>
          <p:cNvPr id="93" name="Google Shape;93;p18"/>
          <p:cNvPicPr preferRelativeResize="0"/>
          <p:nvPr/>
        </p:nvPicPr>
        <p:blipFill>
          <a:blip r:embed="rId4">
            <a:alphaModFix/>
          </a:blip>
          <a:stretch>
            <a:fillRect/>
          </a:stretch>
        </p:blipFill>
        <p:spPr>
          <a:xfrm>
            <a:off x="4753749" y="2232250"/>
            <a:ext cx="4078550" cy="2638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idx="1" type="subTitle"/>
          </p:nvPr>
        </p:nvSpPr>
        <p:spPr>
          <a:xfrm>
            <a:off x="311700" y="167125"/>
            <a:ext cx="8520600" cy="551400"/>
          </a:xfrm>
          <a:prstGeom prst="rect">
            <a:avLst/>
          </a:prstGeom>
        </p:spPr>
        <p:txBody>
          <a:bodyPr anchorCtr="0" anchor="t" bIns="91425" lIns="91425" spcFirstLastPara="1" rIns="91425" wrap="square" tIns="91425">
            <a:normAutofit/>
          </a:bodyPr>
          <a:lstStyle/>
          <a:p>
            <a:pPr indent="0" lvl="0" marL="0" marR="0" rtl="0" algn="l">
              <a:lnSpc>
                <a:spcPct val="90000"/>
              </a:lnSpc>
              <a:spcBef>
                <a:spcPts val="0"/>
              </a:spcBef>
              <a:spcAft>
                <a:spcPts val="0"/>
              </a:spcAft>
              <a:buNone/>
            </a:pPr>
            <a:r>
              <a:rPr lang="en" sz="2100"/>
              <a:t>Conti.</a:t>
            </a:r>
            <a:endParaRPr sz="2100"/>
          </a:p>
        </p:txBody>
      </p:sp>
      <p:sp>
        <p:nvSpPr>
          <p:cNvPr id="99" name="Google Shape;99;p19"/>
          <p:cNvSpPr txBox="1"/>
          <p:nvPr/>
        </p:nvSpPr>
        <p:spPr>
          <a:xfrm>
            <a:off x="363000" y="623725"/>
            <a:ext cx="4346700" cy="20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lang="en">
                <a:solidFill>
                  <a:schemeClr val="dk2"/>
                </a:solidFill>
              </a:rPr>
              <a:t>Data</a:t>
            </a:r>
            <a:r>
              <a:rPr lang="en" sz="2100">
                <a:solidFill>
                  <a:schemeClr val="dk2"/>
                </a:solidFill>
              </a:rPr>
              <a:t> </a:t>
            </a:r>
            <a:r>
              <a:rPr b="1" lang="en">
                <a:solidFill>
                  <a:schemeClr val="dk2"/>
                </a:solidFill>
              </a:rPr>
              <a:t>to Applications: step 2</a:t>
            </a:r>
            <a:endParaRPr sz="2100">
              <a:solidFill>
                <a:schemeClr val="dk2"/>
              </a:solidFill>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When core data receives event objects from the device service via REST, it will put sensor data events on a message topic destined for application services. </a:t>
            </a:r>
            <a:endParaRPr sz="1200">
              <a:solidFill>
                <a:schemeClr val="dk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Redis Pub/Sub is used as the messaging infrastructure by default (step 2). MQTT or ZMQ can also be used as the messaging infrastructure between core data and the application services.</a:t>
            </a:r>
            <a:endParaRPr/>
          </a:p>
        </p:txBody>
      </p:sp>
      <p:pic>
        <p:nvPicPr>
          <p:cNvPr id="100" name="Google Shape;100;p19"/>
          <p:cNvPicPr preferRelativeResize="0"/>
          <p:nvPr/>
        </p:nvPicPr>
        <p:blipFill>
          <a:blip r:embed="rId3">
            <a:alphaModFix/>
          </a:blip>
          <a:stretch>
            <a:fillRect/>
          </a:stretch>
        </p:blipFill>
        <p:spPr>
          <a:xfrm>
            <a:off x="5695800" y="66250"/>
            <a:ext cx="2885574" cy="2869075"/>
          </a:xfrm>
          <a:prstGeom prst="rect">
            <a:avLst/>
          </a:prstGeom>
          <a:noFill/>
          <a:ln>
            <a:noFill/>
          </a:ln>
        </p:spPr>
      </p:pic>
      <p:pic>
        <p:nvPicPr>
          <p:cNvPr id="101" name="Google Shape;101;p19"/>
          <p:cNvPicPr preferRelativeResize="0"/>
          <p:nvPr/>
        </p:nvPicPr>
        <p:blipFill>
          <a:blip r:embed="rId4">
            <a:alphaModFix/>
          </a:blip>
          <a:stretch>
            <a:fillRect/>
          </a:stretch>
        </p:blipFill>
        <p:spPr>
          <a:xfrm>
            <a:off x="5288025" y="3034950"/>
            <a:ext cx="3484425" cy="1893050"/>
          </a:xfrm>
          <a:prstGeom prst="rect">
            <a:avLst/>
          </a:prstGeom>
          <a:noFill/>
          <a:ln>
            <a:noFill/>
          </a:ln>
        </p:spPr>
      </p:pic>
      <p:sp>
        <p:nvSpPr>
          <p:cNvPr id="102" name="Google Shape;102;p19"/>
          <p:cNvSpPr txBox="1"/>
          <p:nvPr/>
        </p:nvSpPr>
        <p:spPr>
          <a:xfrm>
            <a:off x="363000" y="3034950"/>
            <a:ext cx="4473000" cy="189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2"/>
                </a:solidFill>
              </a:rPr>
              <a:t>Data to Cloud: step 3</a:t>
            </a:r>
            <a:endParaRPr b="1">
              <a:solidFill>
                <a:schemeClr val="dk2"/>
              </a:solidFill>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The application service transforms the data as needed and pushes the data to an endpoint. </a:t>
            </a:r>
            <a:endParaRPr sz="1200">
              <a:solidFill>
                <a:schemeClr val="dk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It can also filter, enrich, compress, encrypt or perform other functions on the event before sending it to the endpoint </a:t>
            </a:r>
            <a:endParaRPr sz="1200">
              <a:solidFill>
                <a:schemeClr val="dk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The endpoint could be an HTTP/S endpoint, an MQTT topic, a cloud system (cloud topic), etc.</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idx="1" type="subTitle"/>
          </p:nvPr>
        </p:nvSpPr>
        <p:spPr>
          <a:xfrm>
            <a:off x="311700" y="167125"/>
            <a:ext cx="8520600" cy="551400"/>
          </a:xfrm>
          <a:prstGeom prst="rect">
            <a:avLst/>
          </a:prstGeom>
        </p:spPr>
        <p:txBody>
          <a:bodyPr anchorCtr="0" anchor="t" bIns="91425" lIns="91425" spcFirstLastPara="1" rIns="91425" wrap="square" tIns="91425">
            <a:normAutofit/>
          </a:bodyPr>
          <a:lstStyle/>
          <a:p>
            <a:pPr indent="0" lvl="0" marL="0" marR="0" rtl="0" algn="l">
              <a:lnSpc>
                <a:spcPct val="90000"/>
              </a:lnSpc>
              <a:spcBef>
                <a:spcPts val="0"/>
              </a:spcBef>
              <a:spcAft>
                <a:spcPts val="0"/>
              </a:spcAft>
              <a:buNone/>
            </a:pPr>
            <a:r>
              <a:rPr lang="en" sz="2100"/>
              <a:t>Data from </a:t>
            </a:r>
            <a:r>
              <a:rPr lang="en" sz="2100"/>
              <a:t>Application service to Rules engine</a:t>
            </a:r>
            <a:endParaRPr sz="2100"/>
          </a:p>
        </p:txBody>
      </p:sp>
      <p:sp>
        <p:nvSpPr>
          <p:cNvPr id="108" name="Google Shape;108;p20"/>
          <p:cNvSpPr txBox="1"/>
          <p:nvPr/>
        </p:nvSpPr>
        <p:spPr>
          <a:xfrm>
            <a:off x="315650" y="923500"/>
            <a:ext cx="3621000" cy="3374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en">
                <a:solidFill>
                  <a:schemeClr val="dk1"/>
                </a:solidFill>
                <a:highlight>
                  <a:srgbClr val="FFFFFF"/>
                </a:highlight>
              </a:rPr>
              <a:t>Just as application services prepare data for consumption by north side cloud systems or applications, application services can process and get EdgeX events to any analytics package.</a:t>
            </a:r>
            <a:endParaRPr>
              <a:solidFill>
                <a:schemeClr val="dk1"/>
              </a:solidFill>
              <a:highlight>
                <a:srgbClr val="FFFFFF"/>
              </a:highlight>
            </a:endParaRPr>
          </a:p>
          <a:p>
            <a:pPr indent="-317500" lvl="0" marL="457200" rtl="0" algn="l">
              <a:lnSpc>
                <a:spcPct val="115000"/>
              </a:lnSpc>
              <a:spcBef>
                <a:spcPts val="0"/>
              </a:spcBef>
              <a:spcAft>
                <a:spcPts val="0"/>
              </a:spcAft>
              <a:buSzPts val="1400"/>
              <a:buChar char="●"/>
            </a:pPr>
            <a:r>
              <a:rPr lang="en">
                <a:solidFill>
                  <a:schemeClr val="dk1"/>
                </a:solidFill>
                <a:highlight>
                  <a:srgbClr val="FFFFFF"/>
                </a:highlight>
              </a:rPr>
              <a:t>By default, EdgeX ships with a simple rules engine (the default EdgeX rules engine is </a:t>
            </a:r>
            <a:r>
              <a:rPr lang="en">
                <a:solidFill>
                  <a:schemeClr val="hlink"/>
                </a:solidFill>
                <a:highlight>
                  <a:srgbClr val="FFFFFF"/>
                </a:highlight>
                <a:uFill>
                  <a:noFill/>
                </a:uFill>
                <a:hlinkClick r:id="rId3"/>
              </a:rPr>
              <a:t>Kuiper</a:t>
            </a:r>
            <a:r>
              <a:rPr lang="en">
                <a:solidFill>
                  <a:schemeClr val="dk1"/>
                </a:solidFill>
                <a:highlight>
                  <a:srgbClr val="FFFFFF"/>
                </a:highlight>
              </a:rPr>
              <a:t> – an open source rules engine by EMQ X).</a:t>
            </a:r>
            <a:endParaRPr>
              <a:solidFill>
                <a:schemeClr val="dk1"/>
              </a:solidFill>
              <a:highlight>
                <a:srgbClr val="FFFFFF"/>
              </a:highlight>
            </a:endParaRPr>
          </a:p>
          <a:p>
            <a:pPr indent="-317500" lvl="0" marL="457200" rtl="0" algn="l">
              <a:lnSpc>
                <a:spcPct val="115000"/>
              </a:lnSpc>
              <a:spcBef>
                <a:spcPts val="0"/>
              </a:spcBef>
              <a:spcAft>
                <a:spcPts val="0"/>
              </a:spcAft>
              <a:buSzPts val="1400"/>
              <a:buChar char="●"/>
            </a:pPr>
            <a:r>
              <a:rPr lang="en">
                <a:solidFill>
                  <a:schemeClr val="dk1"/>
                </a:solidFill>
                <a:highlight>
                  <a:srgbClr val="FFFFFF"/>
                </a:highlight>
              </a:rPr>
              <a:t>Application service pub data event to zeroMQ which is SUB by rules engine</a:t>
            </a:r>
            <a:endParaRPr sz="1600"/>
          </a:p>
        </p:txBody>
      </p:sp>
      <p:pic>
        <p:nvPicPr>
          <p:cNvPr id="109" name="Google Shape;109;p20"/>
          <p:cNvPicPr preferRelativeResize="0"/>
          <p:nvPr/>
        </p:nvPicPr>
        <p:blipFill>
          <a:blip r:embed="rId4">
            <a:alphaModFix/>
          </a:blip>
          <a:stretch>
            <a:fillRect/>
          </a:stretch>
        </p:blipFill>
        <p:spPr>
          <a:xfrm>
            <a:off x="4120475" y="791125"/>
            <a:ext cx="4969750" cy="2956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idx="1" type="subTitle"/>
          </p:nvPr>
        </p:nvSpPr>
        <p:spPr>
          <a:xfrm>
            <a:off x="235500" y="167125"/>
            <a:ext cx="8520600" cy="551400"/>
          </a:xfrm>
          <a:prstGeom prst="rect">
            <a:avLst/>
          </a:prstGeom>
        </p:spPr>
        <p:txBody>
          <a:bodyPr anchorCtr="0" anchor="t" bIns="91425" lIns="91425" spcFirstLastPara="1" rIns="91425" wrap="square" tIns="91425">
            <a:normAutofit/>
          </a:bodyPr>
          <a:lstStyle/>
          <a:p>
            <a:pPr indent="0" lvl="0" marL="0" marR="0" rtl="0" algn="l">
              <a:lnSpc>
                <a:spcPct val="90000"/>
              </a:lnSpc>
              <a:spcBef>
                <a:spcPts val="0"/>
              </a:spcBef>
              <a:spcAft>
                <a:spcPts val="0"/>
              </a:spcAft>
              <a:buNone/>
            </a:pPr>
            <a:r>
              <a:rPr lang="en" sz="1800"/>
              <a:t>Data from </a:t>
            </a:r>
            <a:r>
              <a:rPr lang="en" sz="1800"/>
              <a:t>Rules engine to device actuations</a:t>
            </a:r>
            <a:endParaRPr sz="1800"/>
          </a:p>
        </p:txBody>
      </p:sp>
      <p:sp>
        <p:nvSpPr>
          <p:cNvPr id="115" name="Google Shape;115;p21"/>
          <p:cNvSpPr txBox="1"/>
          <p:nvPr/>
        </p:nvSpPr>
        <p:spPr>
          <a:xfrm>
            <a:off x="163250" y="694900"/>
            <a:ext cx="4473000" cy="2216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The analytic package can explore the sensor event data and make a decision to trigger actuation of a device.</a:t>
            </a:r>
            <a:endParaRPr sz="1200">
              <a:solidFill>
                <a:schemeClr val="dk1"/>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The core command service gets the actuation request and determines which device it needs to act on with the request; then calling on the owning device service to do the actuation</a:t>
            </a:r>
            <a:endParaRPr sz="1200">
              <a:solidFill>
                <a:schemeClr val="dk1"/>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The device service receives the request for actuation, translates that into a protocol specific request and forwards the request to the desired device</a:t>
            </a:r>
            <a:endParaRPr sz="1200">
              <a:solidFill>
                <a:schemeClr val="dk1"/>
              </a:solidFill>
              <a:highlight>
                <a:srgbClr val="FFFFFF"/>
              </a:highlight>
              <a:latin typeface="Roboto"/>
              <a:ea typeface="Roboto"/>
              <a:cs typeface="Roboto"/>
              <a:sym typeface="Roboto"/>
            </a:endParaRPr>
          </a:p>
        </p:txBody>
      </p:sp>
      <p:pic>
        <p:nvPicPr>
          <p:cNvPr id="116" name="Google Shape;116;p21"/>
          <p:cNvPicPr preferRelativeResize="0"/>
          <p:nvPr/>
        </p:nvPicPr>
        <p:blipFill>
          <a:blip r:embed="rId3">
            <a:alphaModFix/>
          </a:blip>
          <a:stretch>
            <a:fillRect/>
          </a:stretch>
        </p:blipFill>
        <p:spPr>
          <a:xfrm>
            <a:off x="5169675" y="68775"/>
            <a:ext cx="3539650" cy="2555700"/>
          </a:xfrm>
          <a:prstGeom prst="rect">
            <a:avLst/>
          </a:prstGeom>
          <a:noFill/>
          <a:ln>
            <a:noFill/>
          </a:ln>
        </p:spPr>
      </p:pic>
      <p:pic>
        <p:nvPicPr>
          <p:cNvPr id="117" name="Google Shape;117;p21"/>
          <p:cNvPicPr preferRelativeResize="0"/>
          <p:nvPr/>
        </p:nvPicPr>
        <p:blipFill>
          <a:blip r:embed="rId4">
            <a:alphaModFix/>
          </a:blip>
          <a:stretch>
            <a:fillRect/>
          </a:stretch>
        </p:blipFill>
        <p:spPr>
          <a:xfrm>
            <a:off x="4572000" y="2769000"/>
            <a:ext cx="4584318" cy="2214225"/>
          </a:xfrm>
          <a:prstGeom prst="rect">
            <a:avLst/>
          </a:prstGeom>
          <a:noFill/>
          <a:ln>
            <a:noFill/>
          </a:ln>
        </p:spPr>
      </p:pic>
      <p:pic>
        <p:nvPicPr>
          <p:cNvPr id="118" name="Google Shape;118;p21"/>
          <p:cNvPicPr preferRelativeResize="0"/>
          <p:nvPr/>
        </p:nvPicPr>
        <p:blipFill>
          <a:blip r:embed="rId5">
            <a:alphaModFix/>
          </a:blip>
          <a:stretch>
            <a:fillRect/>
          </a:stretch>
        </p:blipFill>
        <p:spPr>
          <a:xfrm>
            <a:off x="152400" y="3107800"/>
            <a:ext cx="2855098" cy="1883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